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3"/>
  </p:notesMasterIdLst>
  <p:sldIdLst>
    <p:sldId id="256" r:id="rId5"/>
    <p:sldId id="286" r:id="rId6"/>
    <p:sldId id="257" r:id="rId7"/>
    <p:sldId id="275" r:id="rId8"/>
    <p:sldId id="260" r:id="rId9"/>
    <p:sldId id="258" r:id="rId10"/>
    <p:sldId id="259" r:id="rId11"/>
    <p:sldId id="271" r:id="rId12"/>
    <p:sldId id="272" r:id="rId13"/>
    <p:sldId id="273" r:id="rId14"/>
    <p:sldId id="274" r:id="rId15"/>
    <p:sldId id="267" r:id="rId16"/>
    <p:sldId id="263" r:id="rId17"/>
    <p:sldId id="265" r:id="rId18"/>
    <p:sldId id="266" r:id="rId19"/>
    <p:sldId id="276" r:id="rId20"/>
    <p:sldId id="277" r:id="rId21"/>
    <p:sldId id="264" r:id="rId22"/>
    <p:sldId id="279" r:id="rId23"/>
    <p:sldId id="278" r:id="rId24"/>
    <p:sldId id="268" r:id="rId25"/>
    <p:sldId id="283" r:id="rId26"/>
    <p:sldId id="269" r:id="rId27"/>
    <p:sldId id="284" r:id="rId28"/>
    <p:sldId id="270" r:id="rId29"/>
    <p:sldId id="280" r:id="rId30"/>
    <p:sldId id="281" r:id="rId31"/>
    <p:sldId id="285"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1186" autoAdjust="0"/>
  </p:normalViewPr>
  <p:slideViewPr>
    <p:cSldViewPr snapToGrid="0">
      <p:cViewPr varScale="1">
        <p:scale>
          <a:sx n="58" d="100"/>
          <a:sy n="58" d="100"/>
        </p:scale>
        <p:origin x="164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801FE4-DD62-4A33-A467-F3675CB8333A}" type="datetimeFigureOut">
              <a:rPr lang="pt-PT" smtClean="0"/>
              <a:t>10/12/2024</a:t>
            </a:fld>
            <a:endParaRPr lang="pt-PT"/>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7979F1-EF2A-4F87-A663-DC7D976061EE}" type="slidenum">
              <a:rPr lang="pt-PT" smtClean="0"/>
              <a:t>‹nº›</a:t>
            </a:fld>
            <a:endParaRPr lang="pt-PT"/>
          </a:p>
        </p:txBody>
      </p:sp>
    </p:spTree>
    <p:extLst>
      <p:ext uri="{BB962C8B-B14F-4D97-AF65-F5344CB8AC3E}">
        <p14:creationId xmlns:p14="http://schemas.microsoft.com/office/powerpoint/2010/main" val="14840780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5"/>
          </p:nvPr>
        </p:nvSpPr>
        <p:spPr/>
        <p:txBody>
          <a:bodyPr/>
          <a:lstStyle/>
          <a:p>
            <a:fld id="{667979F1-EF2A-4F87-A663-DC7D976061EE}" type="slidenum">
              <a:rPr lang="pt-PT" smtClean="0"/>
              <a:t>1</a:t>
            </a:fld>
            <a:endParaRPr lang="pt-PT"/>
          </a:p>
        </p:txBody>
      </p:sp>
    </p:spTree>
    <p:extLst>
      <p:ext uri="{BB962C8B-B14F-4D97-AF65-F5344CB8AC3E}">
        <p14:creationId xmlns:p14="http://schemas.microsoft.com/office/powerpoint/2010/main" val="2714522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B6840E-C63F-5B65-B343-4F3AFBCE2273}"/>
            </a:ext>
          </a:extLst>
        </p:cNvPr>
        <p:cNvGrpSpPr/>
        <p:nvPr/>
      </p:nvGrpSpPr>
      <p:grpSpPr>
        <a:xfrm>
          <a:off x="0" y="0"/>
          <a:ext cx="0" cy="0"/>
          <a:chOff x="0" y="0"/>
          <a:chExt cx="0" cy="0"/>
        </a:xfrm>
      </p:grpSpPr>
      <p:sp>
        <p:nvSpPr>
          <p:cNvPr id="2" name="Marcador de Posição da Imagem do Diapositivo 1">
            <a:extLst>
              <a:ext uri="{FF2B5EF4-FFF2-40B4-BE49-F238E27FC236}">
                <a16:creationId xmlns:a16="http://schemas.microsoft.com/office/drawing/2014/main" id="{3BAD47C6-6223-5963-0FF1-F30B974DC12A}"/>
              </a:ext>
            </a:extLst>
          </p:cNvPr>
          <p:cNvSpPr>
            <a:spLocks noGrp="1" noRot="1" noChangeAspect="1"/>
          </p:cNvSpPr>
          <p:nvPr>
            <p:ph type="sldImg"/>
          </p:nvPr>
        </p:nvSpPr>
        <p:spPr/>
      </p:sp>
      <p:sp>
        <p:nvSpPr>
          <p:cNvPr id="3" name="Marcador de Posição de Notas 2">
            <a:extLst>
              <a:ext uri="{FF2B5EF4-FFF2-40B4-BE49-F238E27FC236}">
                <a16:creationId xmlns:a16="http://schemas.microsoft.com/office/drawing/2014/main" id="{342E38A3-9FBA-3EFD-FC45-0C36382CDE56}"/>
              </a:ext>
            </a:extLst>
          </p:cNvPr>
          <p:cNvSpPr>
            <a:spLocks noGrp="1"/>
          </p:cNvSpPr>
          <p:nvPr>
            <p:ph type="body" idx="1"/>
          </p:nvPr>
        </p:nvSpPr>
        <p:spPr/>
        <p:txBody>
          <a:bodyPr/>
          <a:lstStyle/>
          <a:p>
            <a:pPr algn="just">
              <a:lnSpc>
                <a:spcPct val="115000"/>
              </a:lnSpc>
              <a:spcAft>
                <a:spcPts val="800"/>
              </a:spcAft>
            </a:pPr>
            <a:r>
              <a:rPr lang="pt-PT" sz="1800" kern="100" dirty="0">
                <a:effectLst/>
                <a:latin typeface="Aptos" panose="020B0004020202020204" pitchFamily="34" charset="0"/>
                <a:ea typeface="Aptos" panose="020B0004020202020204" pitchFamily="34" charset="0"/>
                <a:cs typeface="Times New Roman" panose="02020603050405020304" pitchFamily="18" charset="0"/>
              </a:rPr>
              <a:t>Em termos da mitigação no data plane as estratégias atuais estão desenhadas para a deteção de ataques, o que é explicado pela dificuldade de aplicar medidas proativas neste plano. Apesar de não estar a entrar em profundidade aqui encontra-se no </a:t>
            </a:r>
            <a:r>
              <a:rPr lang="pt-PT" sz="1800" kern="100" dirty="0" err="1">
                <a:effectLst/>
                <a:latin typeface="Aptos" panose="020B0004020202020204" pitchFamily="34" charset="0"/>
                <a:ea typeface="Aptos" panose="020B0004020202020204" pitchFamily="34" charset="0"/>
                <a:cs typeface="Times New Roman" panose="02020603050405020304" pitchFamily="18" charset="0"/>
              </a:rPr>
              <a:t>Survey</a:t>
            </a:r>
            <a:r>
              <a:rPr lang="pt-PT" sz="1800" kern="100" dirty="0">
                <a:effectLst/>
                <a:latin typeface="Aptos" panose="020B0004020202020204" pitchFamily="34" charset="0"/>
                <a:ea typeface="Aptos" panose="020B0004020202020204" pitchFamily="34" charset="0"/>
                <a:cs typeface="Times New Roman" panose="02020603050405020304" pitchFamily="18" charset="0"/>
              </a:rPr>
              <a:t> e pode ser consultado.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PT" sz="1200" dirty="0"/>
          </a:p>
          <a:p>
            <a:pPr marL="342900" indent="-342900" algn="l">
              <a:buFontTx/>
              <a:buChar char="-"/>
            </a:pPr>
            <a:endParaRPr lang="en-US" sz="1200" b="0" i="0" u="none" strike="noStrike" baseline="0" dirty="0">
              <a:latin typeface="NimbusRomNo9L-Regu"/>
            </a:endParaRPr>
          </a:p>
        </p:txBody>
      </p:sp>
      <p:sp>
        <p:nvSpPr>
          <p:cNvPr id="4" name="Marcador de Posição do Número do Diapositivo 3">
            <a:extLst>
              <a:ext uri="{FF2B5EF4-FFF2-40B4-BE49-F238E27FC236}">
                <a16:creationId xmlns:a16="http://schemas.microsoft.com/office/drawing/2014/main" id="{8A01E1E7-E2A9-5CEA-9A99-AAABFC7BB528}"/>
              </a:ext>
            </a:extLst>
          </p:cNvPr>
          <p:cNvSpPr>
            <a:spLocks noGrp="1"/>
          </p:cNvSpPr>
          <p:nvPr>
            <p:ph type="sldNum" sz="quarter" idx="5"/>
          </p:nvPr>
        </p:nvSpPr>
        <p:spPr/>
        <p:txBody>
          <a:bodyPr/>
          <a:lstStyle/>
          <a:p>
            <a:fld id="{667979F1-EF2A-4F87-A663-DC7D976061EE}" type="slidenum">
              <a:rPr lang="pt-PT" smtClean="0"/>
              <a:t>10</a:t>
            </a:fld>
            <a:endParaRPr lang="pt-PT"/>
          </a:p>
        </p:txBody>
      </p:sp>
    </p:spTree>
    <p:extLst>
      <p:ext uri="{BB962C8B-B14F-4D97-AF65-F5344CB8AC3E}">
        <p14:creationId xmlns:p14="http://schemas.microsoft.com/office/powerpoint/2010/main" val="708587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7E923-D8B2-036C-600D-FD238FD39E8D}"/>
            </a:ext>
          </a:extLst>
        </p:cNvPr>
        <p:cNvGrpSpPr/>
        <p:nvPr/>
      </p:nvGrpSpPr>
      <p:grpSpPr>
        <a:xfrm>
          <a:off x="0" y="0"/>
          <a:ext cx="0" cy="0"/>
          <a:chOff x="0" y="0"/>
          <a:chExt cx="0" cy="0"/>
        </a:xfrm>
      </p:grpSpPr>
      <p:sp>
        <p:nvSpPr>
          <p:cNvPr id="2" name="Marcador de Posição da Imagem do Diapositivo 1">
            <a:extLst>
              <a:ext uri="{FF2B5EF4-FFF2-40B4-BE49-F238E27FC236}">
                <a16:creationId xmlns:a16="http://schemas.microsoft.com/office/drawing/2014/main" id="{33BB8494-DA52-6958-EBBB-BCAA21423505}"/>
              </a:ext>
            </a:extLst>
          </p:cNvPr>
          <p:cNvSpPr>
            <a:spLocks noGrp="1" noRot="1" noChangeAspect="1"/>
          </p:cNvSpPr>
          <p:nvPr>
            <p:ph type="sldImg"/>
          </p:nvPr>
        </p:nvSpPr>
        <p:spPr/>
      </p:sp>
      <p:sp>
        <p:nvSpPr>
          <p:cNvPr id="3" name="Marcador de Posição de Notas 2">
            <a:extLst>
              <a:ext uri="{FF2B5EF4-FFF2-40B4-BE49-F238E27FC236}">
                <a16:creationId xmlns:a16="http://schemas.microsoft.com/office/drawing/2014/main" id="{8D7C8536-CFBA-DEE2-F947-9D30F2469F08}"/>
              </a:ext>
            </a:extLst>
          </p:cNvPr>
          <p:cNvSpPr>
            <a:spLocks noGrp="1"/>
          </p:cNvSpPr>
          <p:nvPr>
            <p:ph type="body" idx="1"/>
          </p:nvPr>
        </p:nvSpPr>
        <p:spPr/>
        <p:txBody>
          <a:bodyPr/>
          <a:lstStyle/>
          <a:p>
            <a:pPr algn="just">
              <a:lnSpc>
                <a:spcPct val="115000"/>
              </a:lnSpc>
              <a:spcAft>
                <a:spcPts val="800"/>
              </a:spcAft>
            </a:pPr>
            <a:r>
              <a:rPr lang="pt-PT" sz="1800" kern="100" dirty="0">
                <a:effectLst/>
                <a:latin typeface="Aptos" panose="020B0004020202020204" pitchFamily="34" charset="0"/>
                <a:ea typeface="Aptos" panose="020B0004020202020204" pitchFamily="34" charset="0"/>
                <a:cs typeface="Times New Roman" panose="02020603050405020304" pitchFamily="18" charset="0"/>
              </a:rPr>
              <a:t>No </a:t>
            </a:r>
            <a:r>
              <a:rPr lang="pt-PT" sz="1800" kern="100" dirty="0" err="1">
                <a:effectLst/>
                <a:latin typeface="Aptos" panose="020B0004020202020204" pitchFamily="34" charset="0"/>
                <a:ea typeface="Aptos" panose="020B0004020202020204" pitchFamily="34" charset="0"/>
                <a:cs typeface="Times New Roman" panose="02020603050405020304" pitchFamily="18" charset="0"/>
              </a:rPr>
              <a:t>control</a:t>
            </a:r>
            <a:r>
              <a:rPr lang="pt-PT" sz="1800" kern="100" dirty="0">
                <a:effectLst/>
                <a:latin typeface="Aptos" panose="020B0004020202020204" pitchFamily="34" charset="0"/>
                <a:ea typeface="Aptos" panose="020B0004020202020204" pitchFamily="34" charset="0"/>
                <a:cs typeface="Times New Roman" panose="02020603050405020304" pitchFamily="18" charset="0"/>
              </a:rPr>
              <a:t> plane apesar do número de trabalhos ser bastante maior e haver algumas soluções interessantes, estas não mostram cuidado em avaliar a sua performance e sem isto não dá para entender realmente qual a viabilidade da aplicação das mesmas. </a:t>
            </a:r>
          </a:p>
          <a:p>
            <a:pPr algn="just">
              <a:lnSpc>
                <a:spcPct val="115000"/>
              </a:lnSpc>
              <a:spcAft>
                <a:spcPts val="800"/>
              </a:spcAft>
            </a:pPr>
            <a:r>
              <a:rPr lang="pt-PT" sz="1800" kern="100" dirty="0">
                <a:effectLst/>
                <a:latin typeface="Aptos" panose="020B0004020202020204" pitchFamily="34" charset="0"/>
                <a:ea typeface="Aptos" panose="020B0004020202020204" pitchFamily="34" charset="0"/>
                <a:cs typeface="Times New Roman" panose="02020603050405020304" pitchFamily="18" charset="0"/>
              </a:rPr>
              <a:t>A grande conclusão desta revisão de literatura é que há poucos trabalhos que se debrucem sobre medidas proativas e mesmo esses não têm medidas completamente automatizados.</a:t>
            </a:r>
          </a:p>
        </p:txBody>
      </p:sp>
      <p:sp>
        <p:nvSpPr>
          <p:cNvPr id="4" name="Marcador de Posição do Número do Diapositivo 3">
            <a:extLst>
              <a:ext uri="{FF2B5EF4-FFF2-40B4-BE49-F238E27FC236}">
                <a16:creationId xmlns:a16="http://schemas.microsoft.com/office/drawing/2014/main" id="{8CD075EF-D698-222F-183A-F4039758E952}"/>
              </a:ext>
            </a:extLst>
          </p:cNvPr>
          <p:cNvSpPr>
            <a:spLocks noGrp="1"/>
          </p:cNvSpPr>
          <p:nvPr>
            <p:ph type="sldNum" sz="quarter" idx="5"/>
          </p:nvPr>
        </p:nvSpPr>
        <p:spPr/>
        <p:txBody>
          <a:bodyPr/>
          <a:lstStyle/>
          <a:p>
            <a:fld id="{667979F1-EF2A-4F87-A663-DC7D976061EE}" type="slidenum">
              <a:rPr lang="pt-PT" smtClean="0"/>
              <a:t>11</a:t>
            </a:fld>
            <a:endParaRPr lang="pt-PT"/>
          </a:p>
        </p:txBody>
      </p:sp>
    </p:spTree>
    <p:extLst>
      <p:ext uri="{BB962C8B-B14F-4D97-AF65-F5344CB8AC3E}">
        <p14:creationId xmlns:p14="http://schemas.microsoft.com/office/powerpoint/2010/main" val="2909376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DC1C6-FD5E-0C27-45B6-518B5B3ADECD}"/>
            </a:ext>
          </a:extLst>
        </p:cNvPr>
        <p:cNvGrpSpPr/>
        <p:nvPr/>
      </p:nvGrpSpPr>
      <p:grpSpPr>
        <a:xfrm>
          <a:off x="0" y="0"/>
          <a:ext cx="0" cy="0"/>
          <a:chOff x="0" y="0"/>
          <a:chExt cx="0" cy="0"/>
        </a:xfrm>
      </p:grpSpPr>
      <p:sp>
        <p:nvSpPr>
          <p:cNvPr id="2" name="Marcador de Posição da Imagem do Diapositivo 1">
            <a:extLst>
              <a:ext uri="{FF2B5EF4-FFF2-40B4-BE49-F238E27FC236}">
                <a16:creationId xmlns:a16="http://schemas.microsoft.com/office/drawing/2014/main" id="{4A1C3C7A-37EF-AE30-8136-2B1CEB33A1D5}"/>
              </a:ext>
            </a:extLst>
          </p:cNvPr>
          <p:cNvSpPr>
            <a:spLocks noGrp="1" noRot="1" noChangeAspect="1"/>
          </p:cNvSpPr>
          <p:nvPr>
            <p:ph type="sldImg"/>
          </p:nvPr>
        </p:nvSpPr>
        <p:spPr/>
      </p:sp>
      <p:sp>
        <p:nvSpPr>
          <p:cNvPr id="3" name="Marcador de Posição de Notas 2">
            <a:extLst>
              <a:ext uri="{FF2B5EF4-FFF2-40B4-BE49-F238E27FC236}">
                <a16:creationId xmlns:a16="http://schemas.microsoft.com/office/drawing/2014/main" id="{2088311D-3F61-9AFF-4E86-CEBE4E943386}"/>
              </a:ext>
            </a:extLst>
          </p:cNvPr>
          <p:cNvSpPr>
            <a:spLocks noGrp="1"/>
          </p:cNvSpPr>
          <p:nvPr>
            <p:ph type="body" idx="1"/>
          </p:nvPr>
        </p:nvSpPr>
        <p:spPr/>
        <p:txBody>
          <a:bodyPr/>
          <a:lstStyle/>
          <a:p>
            <a:pPr algn="just">
              <a:lnSpc>
                <a:spcPct val="115000"/>
              </a:lnSpc>
              <a:spcAft>
                <a:spcPts val="800"/>
              </a:spcAft>
            </a:pPr>
            <a:r>
              <a:rPr lang="pt-PT" sz="1800" kern="100" dirty="0">
                <a:effectLst/>
                <a:latin typeface="Aptos" panose="020B0004020202020204" pitchFamily="34" charset="0"/>
                <a:ea typeface="Aptos" panose="020B0004020202020204" pitchFamily="34" charset="0"/>
                <a:cs typeface="Times New Roman" panose="02020603050405020304" pitchFamily="18" charset="0"/>
              </a:rPr>
              <a:t>Foi isto que levou então ao melhor desenho para dar resposta a esta questão. De forma muito sintética o sistema deteta de forma continua as vulnerabilidades dos dispositivos presentes na rede traduzindo o resultado num formato de relatório contendo standards num formato como a CVE. Este relatório é então analisado e com base nessa analise decide-se que medida de mitigação é apropriada. Um dos pontos fortes deste trabalho em relação ao que foi desenvolvido anteriormente é que se integrou um SOAR, que permitiu desenhar um sistema interoperável, proativo e adaptável.</a:t>
            </a:r>
          </a:p>
          <a:p>
            <a:endParaRPr lang="pt-PT" dirty="0"/>
          </a:p>
        </p:txBody>
      </p:sp>
      <p:sp>
        <p:nvSpPr>
          <p:cNvPr id="4" name="Marcador de Posição do Número do Diapositivo 3">
            <a:extLst>
              <a:ext uri="{FF2B5EF4-FFF2-40B4-BE49-F238E27FC236}">
                <a16:creationId xmlns:a16="http://schemas.microsoft.com/office/drawing/2014/main" id="{0EC725AC-557C-0BEF-015B-58877AF0614D}"/>
              </a:ext>
            </a:extLst>
          </p:cNvPr>
          <p:cNvSpPr>
            <a:spLocks noGrp="1"/>
          </p:cNvSpPr>
          <p:nvPr>
            <p:ph type="sldNum" sz="quarter" idx="5"/>
          </p:nvPr>
        </p:nvSpPr>
        <p:spPr/>
        <p:txBody>
          <a:bodyPr/>
          <a:lstStyle/>
          <a:p>
            <a:fld id="{667979F1-EF2A-4F87-A663-DC7D976061EE}" type="slidenum">
              <a:rPr lang="pt-PT" smtClean="0"/>
              <a:t>12</a:t>
            </a:fld>
            <a:endParaRPr lang="pt-PT"/>
          </a:p>
        </p:txBody>
      </p:sp>
    </p:spTree>
    <p:extLst>
      <p:ext uri="{BB962C8B-B14F-4D97-AF65-F5344CB8AC3E}">
        <p14:creationId xmlns:p14="http://schemas.microsoft.com/office/powerpoint/2010/main" val="2504688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36FC2-004C-A184-7BD8-35284C9106E7}"/>
            </a:ext>
          </a:extLst>
        </p:cNvPr>
        <p:cNvGrpSpPr/>
        <p:nvPr/>
      </p:nvGrpSpPr>
      <p:grpSpPr>
        <a:xfrm>
          <a:off x="0" y="0"/>
          <a:ext cx="0" cy="0"/>
          <a:chOff x="0" y="0"/>
          <a:chExt cx="0" cy="0"/>
        </a:xfrm>
      </p:grpSpPr>
      <p:sp>
        <p:nvSpPr>
          <p:cNvPr id="2" name="Marcador de Posição da Imagem do Diapositivo 1">
            <a:extLst>
              <a:ext uri="{FF2B5EF4-FFF2-40B4-BE49-F238E27FC236}">
                <a16:creationId xmlns:a16="http://schemas.microsoft.com/office/drawing/2014/main" id="{8478FB22-CA3A-7DAE-16DB-62F4BAD417A1}"/>
              </a:ext>
            </a:extLst>
          </p:cNvPr>
          <p:cNvSpPr>
            <a:spLocks noGrp="1" noRot="1" noChangeAspect="1"/>
          </p:cNvSpPr>
          <p:nvPr>
            <p:ph type="sldImg"/>
          </p:nvPr>
        </p:nvSpPr>
        <p:spPr/>
      </p:sp>
      <p:sp>
        <p:nvSpPr>
          <p:cNvPr id="3" name="Marcador de Posição de Notas 2">
            <a:extLst>
              <a:ext uri="{FF2B5EF4-FFF2-40B4-BE49-F238E27FC236}">
                <a16:creationId xmlns:a16="http://schemas.microsoft.com/office/drawing/2014/main" id="{50347DCB-EFF2-1041-9997-FB456C40A92C}"/>
              </a:ext>
            </a:extLst>
          </p:cNvPr>
          <p:cNvSpPr>
            <a:spLocks noGrp="1"/>
          </p:cNvSpPr>
          <p:nvPr>
            <p:ph type="body" idx="1"/>
          </p:nvPr>
        </p:nvSpPr>
        <p:spPr/>
        <p:txBody>
          <a:bodyPr/>
          <a:lstStyle/>
          <a:p>
            <a:pPr algn="just">
              <a:lnSpc>
                <a:spcPct val="115000"/>
              </a:lnSpc>
              <a:spcAft>
                <a:spcPts val="800"/>
              </a:spcAft>
            </a:pPr>
            <a:r>
              <a:rPr lang="pt-PT" sz="1800" kern="100" dirty="0">
                <a:effectLst/>
                <a:latin typeface="Aptos" panose="020B0004020202020204" pitchFamily="34" charset="0"/>
                <a:ea typeface="Aptos" panose="020B0004020202020204" pitchFamily="34" charset="0"/>
                <a:cs typeface="Times New Roman" panose="02020603050405020304" pitchFamily="18" charset="0"/>
              </a:rPr>
              <a:t>Passando a olhar aqui para a arquitetura do sistema podemos observar duas entidades principais. O SOAR Server, onde se encontra o </a:t>
            </a:r>
            <a:r>
              <a:rPr lang="pt-PT" sz="1800" kern="100" dirty="0" err="1">
                <a:effectLst/>
                <a:latin typeface="Aptos" panose="020B0004020202020204" pitchFamily="34" charset="0"/>
                <a:ea typeface="Aptos" panose="020B0004020202020204" pitchFamily="34" charset="0"/>
                <a:cs typeface="Times New Roman" panose="02020603050405020304" pitchFamily="18" charset="0"/>
              </a:rPr>
              <a:t>playbook</a:t>
            </a:r>
            <a:r>
              <a:rPr lang="pt-PT" sz="1800" kern="100" dirty="0">
                <a:effectLst/>
                <a:latin typeface="Aptos" panose="020B0004020202020204" pitchFamily="34" charset="0"/>
                <a:ea typeface="Aptos" panose="020B0004020202020204" pitchFamily="34" charset="0"/>
                <a:cs typeface="Times New Roman" panose="02020603050405020304" pitchFamily="18" charset="0"/>
              </a:rPr>
              <a:t> e respetivos scripts de automação. E o </a:t>
            </a:r>
            <a:r>
              <a:rPr lang="pt-PT" sz="1800" kern="100" dirty="0" err="1">
                <a:effectLst/>
                <a:latin typeface="Aptos" panose="020B0004020202020204" pitchFamily="34" charset="0"/>
                <a:ea typeface="Aptos" panose="020B0004020202020204" pitchFamily="34" charset="0"/>
                <a:cs typeface="Times New Roman" panose="02020603050405020304" pitchFamily="18" charset="0"/>
              </a:rPr>
              <a:t>Security</a:t>
            </a:r>
            <a:r>
              <a:rPr lang="pt-PT" sz="1800" kern="100" dirty="0">
                <a:effectLst/>
                <a:latin typeface="Aptos" panose="020B0004020202020204" pitchFamily="34" charset="0"/>
                <a:ea typeface="Aptos" panose="020B0004020202020204" pitchFamily="34" charset="0"/>
                <a:cs typeface="Times New Roman" panose="02020603050405020304" pitchFamily="18" charset="0"/>
              </a:rPr>
              <a:t> </a:t>
            </a:r>
            <a:r>
              <a:rPr lang="pt-PT" sz="1800" kern="100" dirty="0" err="1">
                <a:effectLst/>
                <a:latin typeface="Aptos" panose="020B0004020202020204" pitchFamily="34" charset="0"/>
                <a:ea typeface="Aptos" panose="020B0004020202020204" pitchFamily="34" charset="0"/>
                <a:cs typeface="Times New Roman" panose="02020603050405020304" pitchFamily="18" charset="0"/>
              </a:rPr>
              <a:t>Tools</a:t>
            </a:r>
            <a:r>
              <a:rPr lang="pt-PT" sz="1800" kern="100" dirty="0">
                <a:effectLst/>
                <a:latin typeface="Aptos" panose="020B0004020202020204" pitchFamily="34" charset="0"/>
                <a:ea typeface="Aptos" panose="020B0004020202020204" pitchFamily="34" charset="0"/>
                <a:cs typeface="Times New Roman" panose="02020603050405020304" pitchFamily="18" charset="0"/>
              </a:rPr>
              <a:t> Server onde se encontra o </a:t>
            </a:r>
            <a:r>
              <a:rPr lang="pt-PT" sz="1800" kern="100" dirty="0" err="1">
                <a:effectLst/>
                <a:latin typeface="Aptos" panose="020B0004020202020204" pitchFamily="34" charset="0"/>
                <a:ea typeface="Aptos" panose="020B0004020202020204" pitchFamily="34" charset="0"/>
                <a:cs typeface="Times New Roman" panose="02020603050405020304" pitchFamily="18" charset="0"/>
              </a:rPr>
              <a:t>Security</a:t>
            </a:r>
            <a:r>
              <a:rPr lang="pt-PT" sz="1800" kern="100" dirty="0">
                <a:effectLst/>
                <a:latin typeface="Aptos" panose="020B0004020202020204" pitchFamily="34" charset="0"/>
                <a:ea typeface="Aptos" panose="020B0004020202020204" pitchFamily="34" charset="0"/>
                <a:cs typeface="Times New Roman" panose="02020603050405020304" pitchFamily="18" charset="0"/>
              </a:rPr>
              <a:t> </a:t>
            </a:r>
            <a:r>
              <a:rPr lang="pt-PT" sz="1800" kern="100" dirty="0" err="1">
                <a:effectLst/>
                <a:latin typeface="Aptos" panose="020B0004020202020204" pitchFamily="34" charset="0"/>
                <a:ea typeface="Aptos" panose="020B0004020202020204" pitchFamily="34" charset="0"/>
                <a:cs typeface="Times New Roman" panose="02020603050405020304" pitchFamily="18" charset="0"/>
              </a:rPr>
              <a:t>Service</a:t>
            </a:r>
            <a:r>
              <a:rPr lang="pt-PT" sz="1800" kern="100" dirty="0">
                <a:effectLst/>
                <a:latin typeface="Aptos" panose="020B0004020202020204" pitchFamily="34" charset="0"/>
                <a:ea typeface="Aptos" panose="020B0004020202020204" pitchFamily="34" charset="0"/>
                <a:cs typeface="Times New Roman" panose="02020603050405020304" pitchFamily="18" charset="0"/>
              </a:rPr>
              <a:t> </a:t>
            </a:r>
            <a:r>
              <a:rPr lang="pt-PT" sz="1800" kern="100" dirty="0" err="1">
                <a:effectLst/>
                <a:latin typeface="Aptos" panose="020B0004020202020204" pitchFamily="34" charset="0"/>
                <a:ea typeface="Aptos" panose="020B0004020202020204" pitchFamily="34" charset="0"/>
                <a:cs typeface="Times New Roman" panose="02020603050405020304" pitchFamily="18" charset="0"/>
              </a:rPr>
              <a:t>Adapter</a:t>
            </a:r>
            <a:r>
              <a:rPr lang="pt-PT" sz="1800" kern="100" dirty="0">
                <a:effectLst/>
                <a:latin typeface="Aptos" panose="020B0004020202020204" pitchFamily="34" charset="0"/>
                <a:ea typeface="Aptos" panose="020B0004020202020204" pitchFamily="34" charset="0"/>
                <a:cs typeface="Times New Roman" panose="02020603050405020304" pitchFamily="18" charset="0"/>
              </a:rPr>
              <a:t> que é uma API desenvolvida especialmente para este sistema e que integra o módulo de descoberta de dispositivos e o scanner de vulnerabilidades. Temos ainda a base de dados </a:t>
            </a:r>
            <a:r>
              <a:rPr lang="pt-PT" sz="1800" kern="100" dirty="0" err="1">
                <a:effectLst/>
                <a:latin typeface="Aptos" panose="020B0004020202020204" pitchFamily="34" charset="0"/>
                <a:ea typeface="Aptos" panose="020B0004020202020204" pitchFamily="34" charset="0"/>
                <a:cs typeface="Times New Roman" panose="02020603050405020304" pitchFamily="18" charset="0"/>
              </a:rPr>
              <a:t>VulnMatrix</a:t>
            </a:r>
            <a:r>
              <a:rPr lang="pt-PT" sz="1800" kern="100" dirty="0">
                <a:effectLst/>
                <a:latin typeface="Aptos" panose="020B0004020202020204" pitchFamily="34" charset="0"/>
                <a:ea typeface="Aptos" panose="020B0004020202020204" pitchFamily="34" charset="0"/>
                <a:cs typeface="Times New Roman" panose="02020603050405020304" pitchFamily="18" charset="0"/>
              </a:rPr>
              <a:t> e o Controlador SDN.</a:t>
            </a:r>
          </a:p>
        </p:txBody>
      </p:sp>
      <p:sp>
        <p:nvSpPr>
          <p:cNvPr id="4" name="Marcador de Posição do Número do Diapositivo 3">
            <a:extLst>
              <a:ext uri="{FF2B5EF4-FFF2-40B4-BE49-F238E27FC236}">
                <a16:creationId xmlns:a16="http://schemas.microsoft.com/office/drawing/2014/main" id="{60D90757-6719-7F52-9E4E-414AEC2A0432}"/>
              </a:ext>
            </a:extLst>
          </p:cNvPr>
          <p:cNvSpPr>
            <a:spLocks noGrp="1"/>
          </p:cNvSpPr>
          <p:nvPr>
            <p:ph type="sldNum" sz="quarter" idx="5"/>
          </p:nvPr>
        </p:nvSpPr>
        <p:spPr/>
        <p:txBody>
          <a:bodyPr/>
          <a:lstStyle/>
          <a:p>
            <a:fld id="{667979F1-EF2A-4F87-A663-DC7D976061EE}" type="slidenum">
              <a:rPr lang="pt-PT" smtClean="0"/>
              <a:t>13</a:t>
            </a:fld>
            <a:endParaRPr lang="pt-PT"/>
          </a:p>
        </p:txBody>
      </p:sp>
    </p:spTree>
    <p:extLst>
      <p:ext uri="{BB962C8B-B14F-4D97-AF65-F5344CB8AC3E}">
        <p14:creationId xmlns:p14="http://schemas.microsoft.com/office/powerpoint/2010/main" val="35336429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4C41F-ED44-B2B3-3772-65C85F6E8028}"/>
            </a:ext>
          </a:extLst>
        </p:cNvPr>
        <p:cNvGrpSpPr/>
        <p:nvPr/>
      </p:nvGrpSpPr>
      <p:grpSpPr>
        <a:xfrm>
          <a:off x="0" y="0"/>
          <a:ext cx="0" cy="0"/>
          <a:chOff x="0" y="0"/>
          <a:chExt cx="0" cy="0"/>
        </a:xfrm>
      </p:grpSpPr>
      <p:sp>
        <p:nvSpPr>
          <p:cNvPr id="2" name="Marcador de Posição da Imagem do Diapositivo 1">
            <a:extLst>
              <a:ext uri="{FF2B5EF4-FFF2-40B4-BE49-F238E27FC236}">
                <a16:creationId xmlns:a16="http://schemas.microsoft.com/office/drawing/2014/main" id="{3D0B82C3-F728-0C88-ED68-6B667FA6BDCB}"/>
              </a:ext>
            </a:extLst>
          </p:cNvPr>
          <p:cNvSpPr>
            <a:spLocks noGrp="1" noRot="1" noChangeAspect="1"/>
          </p:cNvSpPr>
          <p:nvPr>
            <p:ph type="sldImg"/>
          </p:nvPr>
        </p:nvSpPr>
        <p:spPr/>
      </p:sp>
      <p:sp>
        <p:nvSpPr>
          <p:cNvPr id="3" name="Marcador de Posição de Notas 2">
            <a:extLst>
              <a:ext uri="{FF2B5EF4-FFF2-40B4-BE49-F238E27FC236}">
                <a16:creationId xmlns:a16="http://schemas.microsoft.com/office/drawing/2014/main" id="{32AB11FB-66B2-D795-AA03-97D4C89B586D}"/>
              </a:ext>
            </a:extLst>
          </p:cNvPr>
          <p:cNvSpPr>
            <a:spLocks noGrp="1"/>
          </p:cNvSpPr>
          <p:nvPr>
            <p:ph type="body" idx="1"/>
          </p:nvPr>
        </p:nvSpPr>
        <p:spPr/>
        <p:txBody>
          <a:bodyPr/>
          <a:lstStyle/>
          <a:p>
            <a:r>
              <a:rPr lang="pt-PT" dirty="0"/>
              <a:t>Para implementar este sistema recorreu-se a diversas tecnologias, sempre que possível open-</a:t>
            </a:r>
            <a:r>
              <a:rPr lang="pt-PT" dirty="0" err="1"/>
              <a:t>source</a:t>
            </a:r>
            <a:r>
              <a:rPr lang="pt-PT" dirty="0"/>
              <a:t>. </a:t>
            </a:r>
          </a:p>
          <a:p>
            <a:endParaRPr lang="pt-PT" dirty="0"/>
          </a:p>
          <a:p>
            <a:r>
              <a:rPr lang="pt-PT" dirty="0"/>
              <a:t>Um especial destaque para:</a:t>
            </a:r>
            <a:br>
              <a:rPr lang="pt-PT" dirty="0"/>
            </a:br>
            <a:br>
              <a:rPr lang="pt-PT" dirty="0"/>
            </a:br>
            <a:r>
              <a:rPr lang="pt-PT" dirty="0"/>
              <a:t>- O GVM como scanner de vulnerabilidades</a:t>
            </a:r>
          </a:p>
          <a:p>
            <a:pPr marL="171450" indent="-171450">
              <a:buFontTx/>
              <a:buChar char="-"/>
            </a:pPr>
            <a:r>
              <a:rPr lang="pt-PT" dirty="0" err="1"/>
              <a:t>Ryu</a:t>
            </a:r>
            <a:r>
              <a:rPr lang="pt-PT" dirty="0"/>
              <a:t> como SDN </a:t>
            </a:r>
            <a:r>
              <a:rPr lang="pt-PT" dirty="0" err="1"/>
              <a:t>Controller</a:t>
            </a:r>
            <a:endParaRPr lang="pt-PT" dirty="0"/>
          </a:p>
          <a:p>
            <a:pPr marL="171450" indent="-171450">
              <a:buFontTx/>
              <a:buChar char="-"/>
            </a:pPr>
            <a:r>
              <a:rPr lang="pt-PT" dirty="0" err="1"/>
              <a:t>Nmap</a:t>
            </a:r>
            <a:r>
              <a:rPr lang="pt-PT" dirty="0"/>
              <a:t> para a descoberta de </a:t>
            </a:r>
            <a:r>
              <a:rPr lang="pt-PT" dirty="0" err="1"/>
              <a:t>hosts</a:t>
            </a:r>
            <a:endParaRPr lang="pt-PT" dirty="0"/>
          </a:p>
          <a:p>
            <a:pPr marL="171450" indent="-171450">
              <a:buFontTx/>
              <a:buChar char="-"/>
            </a:pPr>
            <a:r>
              <a:rPr lang="pt-PT" dirty="0" err="1"/>
              <a:t>Catalyst</a:t>
            </a:r>
            <a:r>
              <a:rPr lang="pt-PT" dirty="0"/>
              <a:t> como plataforma SOAR</a:t>
            </a:r>
          </a:p>
          <a:p>
            <a:pPr marL="171450" indent="-171450">
              <a:buFontTx/>
              <a:buChar char="-"/>
            </a:pPr>
            <a:r>
              <a:rPr lang="pt-PT" dirty="0"/>
              <a:t>Redis como base de dados</a:t>
            </a:r>
          </a:p>
        </p:txBody>
      </p:sp>
      <p:sp>
        <p:nvSpPr>
          <p:cNvPr id="4" name="Marcador de Posição do Número do Diapositivo 3">
            <a:extLst>
              <a:ext uri="{FF2B5EF4-FFF2-40B4-BE49-F238E27FC236}">
                <a16:creationId xmlns:a16="http://schemas.microsoft.com/office/drawing/2014/main" id="{34192785-4CF2-59BE-A83F-FA6FB6CB25D3}"/>
              </a:ext>
            </a:extLst>
          </p:cNvPr>
          <p:cNvSpPr>
            <a:spLocks noGrp="1"/>
          </p:cNvSpPr>
          <p:nvPr>
            <p:ph type="sldNum" sz="quarter" idx="5"/>
          </p:nvPr>
        </p:nvSpPr>
        <p:spPr/>
        <p:txBody>
          <a:bodyPr/>
          <a:lstStyle/>
          <a:p>
            <a:fld id="{667979F1-EF2A-4F87-A663-DC7D976061EE}" type="slidenum">
              <a:rPr lang="pt-PT" smtClean="0"/>
              <a:t>14</a:t>
            </a:fld>
            <a:endParaRPr lang="pt-PT"/>
          </a:p>
        </p:txBody>
      </p:sp>
    </p:spTree>
    <p:extLst>
      <p:ext uri="{BB962C8B-B14F-4D97-AF65-F5344CB8AC3E}">
        <p14:creationId xmlns:p14="http://schemas.microsoft.com/office/powerpoint/2010/main" val="40018411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C743C-1AA8-9585-F613-A209F9423221}"/>
            </a:ext>
          </a:extLst>
        </p:cNvPr>
        <p:cNvGrpSpPr/>
        <p:nvPr/>
      </p:nvGrpSpPr>
      <p:grpSpPr>
        <a:xfrm>
          <a:off x="0" y="0"/>
          <a:ext cx="0" cy="0"/>
          <a:chOff x="0" y="0"/>
          <a:chExt cx="0" cy="0"/>
        </a:xfrm>
      </p:grpSpPr>
      <p:sp>
        <p:nvSpPr>
          <p:cNvPr id="2" name="Marcador de Posição da Imagem do Diapositivo 1">
            <a:extLst>
              <a:ext uri="{FF2B5EF4-FFF2-40B4-BE49-F238E27FC236}">
                <a16:creationId xmlns:a16="http://schemas.microsoft.com/office/drawing/2014/main" id="{5CEDD326-2A6D-68B1-17F8-40D0E992225D}"/>
              </a:ext>
            </a:extLst>
          </p:cNvPr>
          <p:cNvSpPr>
            <a:spLocks noGrp="1" noRot="1" noChangeAspect="1"/>
          </p:cNvSpPr>
          <p:nvPr>
            <p:ph type="sldImg"/>
          </p:nvPr>
        </p:nvSpPr>
        <p:spPr/>
      </p:sp>
      <p:sp>
        <p:nvSpPr>
          <p:cNvPr id="3" name="Marcador de Posição de Notas 2">
            <a:extLst>
              <a:ext uri="{FF2B5EF4-FFF2-40B4-BE49-F238E27FC236}">
                <a16:creationId xmlns:a16="http://schemas.microsoft.com/office/drawing/2014/main" id="{4AEBBF89-C051-73E9-ABB4-DC11ACAB9244}"/>
              </a:ext>
            </a:extLst>
          </p:cNvPr>
          <p:cNvSpPr>
            <a:spLocks noGrp="1"/>
          </p:cNvSpPr>
          <p:nvPr>
            <p:ph type="body" idx="1"/>
          </p:nvPr>
        </p:nvSpPr>
        <p:spPr/>
        <p:txBody>
          <a:bodyPr/>
          <a:lstStyle/>
          <a:p>
            <a:pPr algn="just">
              <a:lnSpc>
                <a:spcPct val="115000"/>
              </a:lnSpc>
              <a:spcAft>
                <a:spcPts val="800"/>
              </a:spcAft>
            </a:pPr>
            <a:r>
              <a:rPr lang="pt-PT" sz="1800" kern="100" dirty="0">
                <a:effectLst/>
                <a:latin typeface="Aptos" panose="020B0004020202020204" pitchFamily="34" charset="0"/>
                <a:ea typeface="Aptos" panose="020B0004020202020204" pitchFamily="34" charset="0"/>
                <a:cs typeface="Times New Roman" panose="02020603050405020304" pitchFamily="18" charset="0"/>
              </a:rPr>
              <a:t>Em termos do </a:t>
            </a:r>
            <a:r>
              <a:rPr lang="pt-PT" sz="1800" kern="100" dirty="0" err="1">
                <a:effectLst/>
                <a:latin typeface="Aptos" panose="020B0004020202020204" pitchFamily="34" charset="0"/>
                <a:ea typeface="Aptos" panose="020B0004020202020204" pitchFamily="34" charset="0"/>
                <a:cs typeface="Times New Roman" panose="02020603050405020304" pitchFamily="18" charset="0"/>
              </a:rPr>
              <a:t>deployment</a:t>
            </a:r>
            <a:r>
              <a:rPr lang="pt-PT" sz="1800" kern="100" dirty="0">
                <a:effectLst/>
                <a:latin typeface="Aptos" panose="020B0004020202020204" pitchFamily="34" charset="0"/>
                <a:ea typeface="Aptos" panose="020B0004020202020204" pitchFamily="34" charset="0"/>
                <a:cs typeface="Times New Roman" panose="02020603050405020304" pitchFamily="18" charset="0"/>
              </a:rPr>
              <a:t> da solução realça-se que os componentes a azul foram criados ou modificados especialmente para realizarem a sua função no sistema. O ambiente virtual é </a:t>
            </a:r>
            <a:r>
              <a:rPr lang="pt-PT" sz="1800" kern="100" dirty="0" err="1">
                <a:effectLst/>
                <a:latin typeface="Aptos" panose="020B0004020202020204" pitchFamily="34" charset="0"/>
                <a:ea typeface="Aptos" panose="020B0004020202020204" pitchFamily="34" charset="0"/>
                <a:cs typeface="Times New Roman" panose="02020603050405020304" pitchFamily="18" charset="0"/>
              </a:rPr>
              <a:t>VMware</a:t>
            </a:r>
            <a:r>
              <a:rPr lang="pt-PT" sz="1800" kern="100" dirty="0">
                <a:effectLst/>
                <a:latin typeface="Aptos" panose="020B0004020202020204" pitchFamily="34" charset="0"/>
                <a:ea typeface="Aptos" panose="020B0004020202020204" pitchFamily="34" charset="0"/>
                <a:cs typeface="Times New Roman" panose="02020603050405020304" pitchFamily="18" charset="0"/>
              </a:rPr>
              <a:t> e os scripts de automação estão escritos em </a:t>
            </a:r>
            <a:r>
              <a:rPr lang="pt-PT" sz="1800" kern="100" dirty="0" err="1">
                <a:effectLst/>
                <a:latin typeface="Aptos" panose="020B0004020202020204" pitchFamily="34" charset="0"/>
                <a:ea typeface="Aptos" panose="020B0004020202020204" pitchFamily="34" charset="0"/>
                <a:cs typeface="Times New Roman" panose="02020603050405020304" pitchFamily="18" charset="0"/>
              </a:rPr>
              <a:t>python</a:t>
            </a:r>
            <a:r>
              <a:rPr lang="pt-PT" sz="1800" kern="100" dirty="0">
                <a:effectLst/>
                <a:latin typeface="Aptos" panose="020B0004020202020204" pitchFamily="34" charset="0"/>
                <a:ea typeface="Aptos" panose="020B0004020202020204" pitchFamily="34" charset="0"/>
                <a:cs typeface="Times New Roman" panose="02020603050405020304" pitchFamily="18" charset="0"/>
              </a:rPr>
              <a:t>. Máquinas virtuais Windows 2003 que são os </a:t>
            </a:r>
            <a:r>
              <a:rPr lang="pt-PT" sz="1800" kern="100" dirty="0" err="1">
                <a:effectLst/>
                <a:latin typeface="Aptos" panose="020B0004020202020204" pitchFamily="34" charset="0"/>
                <a:ea typeface="Aptos" panose="020B0004020202020204" pitchFamily="34" charset="0"/>
                <a:cs typeface="Times New Roman" panose="02020603050405020304" pitchFamily="18" charset="0"/>
              </a:rPr>
              <a:t>hosts</a:t>
            </a:r>
            <a:r>
              <a:rPr lang="pt-PT" sz="1800" kern="100" dirty="0">
                <a:effectLst/>
                <a:latin typeface="Aptos" panose="020B0004020202020204" pitchFamily="34" charset="0"/>
                <a:ea typeface="Aptos" panose="020B0004020202020204" pitchFamily="34" charset="0"/>
                <a:cs typeface="Times New Roman" panose="02020603050405020304" pitchFamily="18" charset="0"/>
              </a:rPr>
              <a:t> a serem varrido por vulnerabilidades e que estão dentro ou fora do ambiente virtual como será visto nos testes.</a:t>
            </a:r>
          </a:p>
        </p:txBody>
      </p:sp>
      <p:sp>
        <p:nvSpPr>
          <p:cNvPr id="4" name="Marcador de Posição do Número do Diapositivo 3">
            <a:extLst>
              <a:ext uri="{FF2B5EF4-FFF2-40B4-BE49-F238E27FC236}">
                <a16:creationId xmlns:a16="http://schemas.microsoft.com/office/drawing/2014/main" id="{A68CF79A-AC01-57ED-233F-3AB525C74FCD}"/>
              </a:ext>
            </a:extLst>
          </p:cNvPr>
          <p:cNvSpPr>
            <a:spLocks noGrp="1"/>
          </p:cNvSpPr>
          <p:nvPr>
            <p:ph type="sldNum" sz="quarter" idx="5"/>
          </p:nvPr>
        </p:nvSpPr>
        <p:spPr/>
        <p:txBody>
          <a:bodyPr/>
          <a:lstStyle/>
          <a:p>
            <a:fld id="{667979F1-EF2A-4F87-A663-DC7D976061EE}" type="slidenum">
              <a:rPr lang="pt-PT" smtClean="0"/>
              <a:t>15</a:t>
            </a:fld>
            <a:endParaRPr lang="pt-PT"/>
          </a:p>
        </p:txBody>
      </p:sp>
    </p:spTree>
    <p:extLst>
      <p:ext uri="{BB962C8B-B14F-4D97-AF65-F5344CB8AC3E}">
        <p14:creationId xmlns:p14="http://schemas.microsoft.com/office/powerpoint/2010/main" val="2385709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48703F-4EB3-9DE2-F705-A565B0F4F759}"/>
            </a:ext>
          </a:extLst>
        </p:cNvPr>
        <p:cNvGrpSpPr/>
        <p:nvPr/>
      </p:nvGrpSpPr>
      <p:grpSpPr>
        <a:xfrm>
          <a:off x="0" y="0"/>
          <a:ext cx="0" cy="0"/>
          <a:chOff x="0" y="0"/>
          <a:chExt cx="0" cy="0"/>
        </a:xfrm>
      </p:grpSpPr>
      <p:sp>
        <p:nvSpPr>
          <p:cNvPr id="2" name="Marcador de Posição da Imagem do Diapositivo 1">
            <a:extLst>
              <a:ext uri="{FF2B5EF4-FFF2-40B4-BE49-F238E27FC236}">
                <a16:creationId xmlns:a16="http://schemas.microsoft.com/office/drawing/2014/main" id="{4D1DF038-B78C-981E-85FB-350F273EDA06}"/>
              </a:ext>
            </a:extLst>
          </p:cNvPr>
          <p:cNvSpPr>
            <a:spLocks noGrp="1" noRot="1" noChangeAspect="1"/>
          </p:cNvSpPr>
          <p:nvPr>
            <p:ph type="sldImg"/>
          </p:nvPr>
        </p:nvSpPr>
        <p:spPr/>
      </p:sp>
      <p:sp>
        <p:nvSpPr>
          <p:cNvPr id="3" name="Marcador de Posição de Notas 2">
            <a:extLst>
              <a:ext uri="{FF2B5EF4-FFF2-40B4-BE49-F238E27FC236}">
                <a16:creationId xmlns:a16="http://schemas.microsoft.com/office/drawing/2014/main" id="{A3D0A29A-B40D-841C-9C6E-815C8FF6D9A5}"/>
              </a:ext>
            </a:extLst>
          </p:cNvPr>
          <p:cNvSpPr>
            <a:spLocks noGrp="1"/>
          </p:cNvSpPr>
          <p:nvPr>
            <p:ph type="body" idx="1"/>
          </p:nvPr>
        </p:nvSpPr>
        <p:spPr/>
        <p:txBody>
          <a:bodyPr/>
          <a:lstStyle/>
          <a:p>
            <a:r>
              <a:rPr lang="pt-PT" dirty="0"/>
              <a:t>Tempo do ultimo scan</a:t>
            </a:r>
          </a:p>
        </p:txBody>
      </p:sp>
      <p:sp>
        <p:nvSpPr>
          <p:cNvPr id="4" name="Marcador de Posição do Número do Diapositivo 3">
            <a:extLst>
              <a:ext uri="{FF2B5EF4-FFF2-40B4-BE49-F238E27FC236}">
                <a16:creationId xmlns:a16="http://schemas.microsoft.com/office/drawing/2014/main" id="{849E88E7-1E13-CFB8-9CA2-BCD765FF5B6F}"/>
              </a:ext>
            </a:extLst>
          </p:cNvPr>
          <p:cNvSpPr>
            <a:spLocks noGrp="1"/>
          </p:cNvSpPr>
          <p:nvPr>
            <p:ph type="sldNum" sz="quarter" idx="5"/>
          </p:nvPr>
        </p:nvSpPr>
        <p:spPr/>
        <p:txBody>
          <a:bodyPr/>
          <a:lstStyle/>
          <a:p>
            <a:fld id="{667979F1-EF2A-4F87-A663-DC7D976061EE}" type="slidenum">
              <a:rPr lang="pt-PT" smtClean="0"/>
              <a:t>17</a:t>
            </a:fld>
            <a:endParaRPr lang="pt-PT"/>
          </a:p>
        </p:txBody>
      </p:sp>
    </p:spTree>
    <p:extLst>
      <p:ext uri="{BB962C8B-B14F-4D97-AF65-F5344CB8AC3E}">
        <p14:creationId xmlns:p14="http://schemas.microsoft.com/office/powerpoint/2010/main" val="37209087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6920B-98E7-40CC-53ED-5707E95B1EA4}"/>
            </a:ext>
          </a:extLst>
        </p:cNvPr>
        <p:cNvGrpSpPr/>
        <p:nvPr/>
      </p:nvGrpSpPr>
      <p:grpSpPr>
        <a:xfrm>
          <a:off x="0" y="0"/>
          <a:ext cx="0" cy="0"/>
          <a:chOff x="0" y="0"/>
          <a:chExt cx="0" cy="0"/>
        </a:xfrm>
      </p:grpSpPr>
      <p:sp>
        <p:nvSpPr>
          <p:cNvPr id="2" name="Marcador de Posição da Imagem do Diapositivo 1">
            <a:extLst>
              <a:ext uri="{FF2B5EF4-FFF2-40B4-BE49-F238E27FC236}">
                <a16:creationId xmlns:a16="http://schemas.microsoft.com/office/drawing/2014/main" id="{53AB137D-7933-CF3F-7DA2-33E8FC723313}"/>
              </a:ext>
            </a:extLst>
          </p:cNvPr>
          <p:cNvSpPr>
            <a:spLocks noGrp="1" noRot="1" noChangeAspect="1"/>
          </p:cNvSpPr>
          <p:nvPr>
            <p:ph type="sldImg"/>
          </p:nvPr>
        </p:nvSpPr>
        <p:spPr/>
      </p:sp>
      <p:sp>
        <p:nvSpPr>
          <p:cNvPr id="3" name="Marcador de Posição de Notas 2">
            <a:extLst>
              <a:ext uri="{FF2B5EF4-FFF2-40B4-BE49-F238E27FC236}">
                <a16:creationId xmlns:a16="http://schemas.microsoft.com/office/drawing/2014/main" id="{29BF444E-786A-D231-8D6C-78E949FB08E1}"/>
              </a:ext>
            </a:extLst>
          </p:cNvPr>
          <p:cNvSpPr>
            <a:spLocks noGrp="1"/>
          </p:cNvSpPr>
          <p:nvPr>
            <p:ph type="body" idx="1"/>
          </p:nvPr>
        </p:nvSpPr>
        <p:spPr/>
        <p:txBody>
          <a:bodyPr/>
          <a:lstStyle/>
          <a:p>
            <a:endParaRPr lang="pt-PT" dirty="0"/>
          </a:p>
        </p:txBody>
      </p:sp>
      <p:sp>
        <p:nvSpPr>
          <p:cNvPr id="4" name="Marcador de Posição do Número do Diapositivo 3">
            <a:extLst>
              <a:ext uri="{FF2B5EF4-FFF2-40B4-BE49-F238E27FC236}">
                <a16:creationId xmlns:a16="http://schemas.microsoft.com/office/drawing/2014/main" id="{507E89CA-0218-3C26-A2CE-6FA1104BCB22}"/>
              </a:ext>
            </a:extLst>
          </p:cNvPr>
          <p:cNvSpPr>
            <a:spLocks noGrp="1"/>
          </p:cNvSpPr>
          <p:nvPr>
            <p:ph type="sldNum" sz="quarter" idx="5"/>
          </p:nvPr>
        </p:nvSpPr>
        <p:spPr/>
        <p:txBody>
          <a:bodyPr/>
          <a:lstStyle/>
          <a:p>
            <a:fld id="{667979F1-EF2A-4F87-A663-DC7D976061EE}" type="slidenum">
              <a:rPr lang="pt-PT" smtClean="0"/>
              <a:t>18</a:t>
            </a:fld>
            <a:endParaRPr lang="pt-PT"/>
          </a:p>
        </p:txBody>
      </p:sp>
    </p:spTree>
    <p:extLst>
      <p:ext uri="{BB962C8B-B14F-4D97-AF65-F5344CB8AC3E}">
        <p14:creationId xmlns:p14="http://schemas.microsoft.com/office/powerpoint/2010/main" val="26229793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77E84E-5D7C-395B-45BD-7BEA15EBB940}"/>
            </a:ext>
          </a:extLst>
        </p:cNvPr>
        <p:cNvGrpSpPr/>
        <p:nvPr/>
      </p:nvGrpSpPr>
      <p:grpSpPr>
        <a:xfrm>
          <a:off x="0" y="0"/>
          <a:ext cx="0" cy="0"/>
          <a:chOff x="0" y="0"/>
          <a:chExt cx="0" cy="0"/>
        </a:xfrm>
      </p:grpSpPr>
      <p:sp>
        <p:nvSpPr>
          <p:cNvPr id="2" name="Marcador de Posição da Imagem do Diapositivo 1">
            <a:extLst>
              <a:ext uri="{FF2B5EF4-FFF2-40B4-BE49-F238E27FC236}">
                <a16:creationId xmlns:a16="http://schemas.microsoft.com/office/drawing/2014/main" id="{2AACC852-AD69-3721-1A9E-B3B7AA06399E}"/>
              </a:ext>
            </a:extLst>
          </p:cNvPr>
          <p:cNvSpPr>
            <a:spLocks noGrp="1" noRot="1" noChangeAspect="1"/>
          </p:cNvSpPr>
          <p:nvPr>
            <p:ph type="sldImg"/>
          </p:nvPr>
        </p:nvSpPr>
        <p:spPr/>
      </p:sp>
      <p:sp>
        <p:nvSpPr>
          <p:cNvPr id="3" name="Marcador de Posição de Notas 2">
            <a:extLst>
              <a:ext uri="{FF2B5EF4-FFF2-40B4-BE49-F238E27FC236}">
                <a16:creationId xmlns:a16="http://schemas.microsoft.com/office/drawing/2014/main" id="{1D3E186F-4632-4135-B24A-D10DADE23318}"/>
              </a:ext>
            </a:extLst>
          </p:cNvPr>
          <p:cNvSpPr>
            <a:spLocks noGrp="1"/>
          </p:cNvSpPr>
          <p:nvPr>
            <p:ph type="body" idx="1"/>
          </p:nvPr>
        </p:nvSpPr>
        <p:spPr/>
        <p:txBody>
          <a:bodyPr/>
          <a:lstStyle/>
          <a:p>
            <a:pPr algn="just">
              <a:lnSpc>
                <a:spcPct val="115000"/>
              </a:lnSpc>
              <a:spcAft>
                <a:spcPts val="800"/>
              </a:spcAft>
            </a:pPr>
            <a:r>
              <a:rPr lang="pt-PT" sz="1800" kern="100" dirty="0">
                <a:effectLst/>
                <a:latin typeface="Aptos" panose="020B0004020202020204" pitchFamily="34" charset="0"/>
                <a:ea typeface="Aptos" panose="020B0004020202020204" pitchFamily="34" charset="0"/>
                <a:cs typeface="Times New Roman" panose="02020603050405020304" pitchFamily="18" charset="0"/>
              </a:rPr>
              <a:t>Esta foi a medida de mitigação implementada, mas a arquitetura está preparada para implementar outras no futuro.</a:t>
            </a:r>
          </a:p>
        </p:txBody>
      </p:sp>
      <p:sp>
        <p:nvSpPr>
          <p:cNvPr id="4" name="Marcador de Posição do Número do Diapositivo 3">
            <a:extLst>
              <a:ext uri="{FF2B5EF4-FFF2-40B4-BE49-F238E27FC236}">
                <a16:creationId xmlns:a16="http://schemas.microsoft.com/office/drawing/2014/main" id="{7BE8F6BA-D309-ED5C-CD75-40CD0C0F5B29}"/>
              </a:ext>
            </a:extLst>
          </p:cNvPr>
          <p:cNvSpPr>
            <a:spLocks noGrp="1"/>
          </p:cNvSpPr>
          <p:nvPr>
            <p:ph type="sldNum" sz="quarter" idx="5"/>
          </p:nvPr>
        </p:nvSpPr>
        <p:spPr/>
        <p:txBody>
          <a:bodyPr/>
          <a:lstStyle/>
          <a:p>
            <a:fld id="{667979F1-EF2A-4F87-A663-DC7D976061EE}" type="slidenum">
              <a:rPr lang="pt-PT" smtClean="0"/>
              <a:t>19</a:t>
            </a:fld>
            <a:endParaRPr lang="pt-PT"/>
          </a:p>
        </p:txBody>
      </p:sp>
    </p:spTree>
    <p:extLst>
      <p:ext uri="{BB962C8B-B14F-4D97-AF65-F5344CB8AC3E}">
        <p14:creationId xmlns:p14="http://schemas.microsoft.com/office/powerpoint/2010/main" val="4034155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EB358-6AB2-F51E-366B-F3E5D9C22DE1}"/>
            </a:ext>
          </a:extLst>
        </p:cNvPr>
        <p:cNvGrpSpPr/>
        <p:nvPr/>
      </p:nvGrpSpPr>
      <p:grpSpPr>
        <a:xfrm>
          <a:off x="0" y="0"/>
          <a:ext cx="0" cy="0"/>
          <a:chOff x="0" y="0"/>
          <a:chExt cx="0" cy="0"/>
        </a:xfrm>
      </p:grpSpPr>
      <p:sp>
        <p:nvSpPr>
          <p:cNvPr id="2" name="Marcador de Posição da Imagem do Diapositivo 1">
            <a:extLst>
              <a:ext uri="{FF2B5EF4-FFF2-40B4-BE49-F238E27FC236}">
                <a16:creationId xmlns:a16="http://schemas.microsoft.com/office/drawing/2014/main" id="{C2A60022-B82E-FA9A-6290-59FA8DE9589A}"/>
              </a:ext>
            </a:extLst>
          </p:cNvPr>
          <p:cNvSpPr>
            <a:spLocks noGrp="1" noRot="1" noChangeAspect="1"/>
          </p:cNvSpPr>
          <p:nvPr>
            <p:ph type="sldImg"/>
          </p:nvPr>
        </p:nvSpPr>
        <p:spPr/>
      </p:sp>
      <p:sp>
        <p:nvSpPr>
          <p:cNvPr id="3" name="Marcador de Posição de Notas 2">
            <a:extLst>
              <a:ext uri="{FF2B5EF4-FFF2-40B4-BE49-F238E27FC236}">
                <a16:creationId xmlns:a16="http://schemas.microsoft.com/office/drawing/2014/main" id="{66DE33D6-2AE2-5E81-521D-2FD17A08C8C8}"/>
              </a:ext>
            </a:extLst>
          </p:cNvPr>
          <p:cNvSpPr>
            <a:spLocks noGrp="1"/>
          </p:cNvSpPr>
          <p:nvPr>
            <p:ph type="body" idx="1"/>
          </p:nvPr>
        </p:nvSpPr>
        <p:spPr/>
        <p:txBody>
          <a:bodyPr/>
          <a:lstStyle/>
          <a:p>
            <a:pPr algn="just">
              <a:lnSpc>
                <a:spcPct val="115000"/>
              </a:lnSpc>
              <a:spcAft>
                <a:spcPts val="800"/>
              </a:spcAft>
            </a:pPr>
            <a:r>
              <a:rPr lang="pt-PT" sz="1800" kern="100" dirty="0">
                <a:effectLst/>
                <a:latin typeface="Aptos" panose="020B0004020202020204" pitchFamily="34" charset="0"/>
                <a:ea typeface="Aptos" panose="020B0004020202020204" pitchFamily="34" charset="0"/>
                <a:cs typeface="Times New Roman" panose="02020603050405020304" pitchFamily="18" charset="0"/>
              </a:rPr>
              <a:t>Tendo em conta os desafios da implementação </a:t>
            </a:r>
            <a:r>
              <a:rPr lang="pt-PT" sz="1800" kern="100" dirty="0" err="1">
                <a:effectLst/>
                <a:latin typeface="Aptos" panose="020B0004020202020204" pitchFamily="34" charset="0"/>
                <a:ea typeface="Aptos" panose="020B0004020202020204" pitchFamily="34" charset="0"/>
                <a:cs typeface="Times New Roman" panose="02020603050405020304" pitchFamily="18" charset="0"/>
              </a:rPr>
              <a:t>nao</a:t>
            </a:r>
            <a:r>
              <a:rPr lang="pt-PT" sz="1800" kern="100" dirty="0">
                <a:effectLst/>
                <a:latin typeface="Aptos" panose="020B0004020202020204" pitchFamily="34" charset="0"/>
                <a:ea typeface="Aptos" panose="020B0004020202020204" pitchFamily="34" charset="0"/>
                <a:cs typeface="Times New Roman" panose="02020603050405020304" pitchFamily="18" charset="0"/>
              </a:rPr>
              <a:t> seria suficiente fazer os testes em ambiente virtual, portanto conduziram-se também testes em laboratório. Em laboratório os testes focaram-se nas perguntas de investigação numero 1 e 2, relativas a deteção e mediram-se parâmetros como a duração do tempo de scan, o CPU, a RAM  e a largura de banda. No ambiente virtual pretendeu-se responder as perguntas 3 e 4, sobre como podemos melhorar a segurança com o controlador SDN e sobre a velocidade do </a:t>
            </a:r>
            <a:r>
              <a:rPr lang="pt-PT" sz="1800" kern="100" dirty="0" err="1">
                <a:effectLst/>
                <a:latin typeface="Aptos" panose="020B0004020202020204" pitchFamily="34" charset="0"/>
                <a:ea typeface="Aptos" panose="020B0004020202020204" pitchFamily="34" charset="0"/>
                <a:cs typeface="Times New Roman" panose="02020603050405020304" pitchFamily="18" charset="0"/>
              </a:rPr>
              <a:t>workflow</a:t>
            </a:r>
            <a:r>
              <a:rPr lang="pt-PT" sz="1800" kern="100" dirty="0">
                <a:effectLst/>
                <a:latin typeface="Aptos" panose="020B0004020202020204" pitchFamily="34" charset="0"/>
                <a:ea typeface="Aptos" panose="020B0004020202020204" pitchFamily="34" charset="0"/>
                <a:cs typeface="Times New Roman" panose="02020603050405020304" pitchFamily="18" charset="0"/>
              </a:rPr>
              <a:t>, onde se mediu a duração de cada etapa do processo.</a:t>
            </a:r>
          </a:p>
        </p:txBody>
      </p:sp>
      <p:sp>
        <p:nvSpPr>
          <p:cNvPr id="4" name="Marcador de Posição do Número do Diapositivo 3">
            <a:extLst>
              <a:ext uri="{FF2B5EF4-FFF2-40B4-BE49-F238E27FC236}">
                <a16:creationId xmlns:a16="http://schemas.microsoft.com/office/drawing/2014/main" id="{35A8416A-4BF0-487E-FA0A-B76C294796E6}"/>
              </a:ext>
            </a:extLst>
          </p:cNvPr>
          <p:cNvSpPr>
            <a:spLocks noGrp="1"/>
          </p:cNvSpPr>
          <p:nvPr>
            <p:ph type="sldNum" sz="quarter" idx="5"/>
          </p:nvPr>
        </p:nvSpPr>
        <p:spPr/>
        <p:txBody>
          <a:bodyPr/>
          <a:lstStyle/>
          <a:p>
            <a:fld id="{667979F1-EF2A-4F87-A663-DC7D976061EE}" type="slidenum">
              <a:rPr lang="pt-PT" smtClean="0"/>
              <a:t>20</a:t>
            </a:fld>
            <a:endParaRPr lang="pt-PT"/>
          </a:p>
        </p:txBody>
      </p:sp>
    </p:spTree>
    <p:extLst>
      <p:ext uri="{BB962C8B-B14F-4D97-AF65-F5344CB8AC3E}">
        <p14:creationId xmlns:p14="http://schemas.microsoft.com/office/powerpoint/2010/main" val="3410317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just">
              <a:lnSpc>
                <a:spcPct val="115000"/>
              </a:lnSpc>
              <a:spcAft>
                <a:spcPts val="800"/>
              </a:spcAft>
            </a:pPr>
            <a:r>
              <a:rPr lang="pt-PT" sz="1800" kern="100" dirty="0">
                <a:effectLst/>
                <a:latin typeface="Aptos" panose="020B0004020202020204" pitchFamily="34" charset="0"/>
                <a:ea typeface="Aptos" panose="020B0004020202020204" pitchFamily="34" charset="0"/>
                <a:cs typeface="Times New Roman" panose="02020603050405020304" pitchFamily="18" charset="0"/>
              </a:rPr>
              <a:t>Nesta apresentação serão explicados o contexto e a motivação para abordar este tema, o Problema encontrado assim como os objetivos a serem cumpridos e as perguntas de investigação a que se pretende dar resposta. </a:t>
            </a:r>
          </a:p>
          <a:p>
            <a:pPr algn="just">
              <a:lnSpc>
                <a:spcPct val="115000"/>
              </a:lnSpc>
              <a:spcAft>
                <a:spcPts val="800"/>
              </a:spcAft>
            </a:pPr>
            <a:endParaRPr lang="pt-PT"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pPr>
            <a:r>
              <a:rPr lang="pt-PT" sz="1800" kern="100" dirty="0">
                <a:effectLst/>
                <a:latin typeface="Aptos" panose="020B0004020202020204" pitchFamily="34" charset="0"/>
                <a:ea typeface="Aptos" panose="020B0004020202020204" pitchFamily="34" charset="0"/>
                <a:cs typeface="Times New Roman" panose="02020603050405020304" pitchFamily="18" charset="0"/>
              </a:rPr>
              <a:t>Na Revisão de Literatura falarei do estado da arte. </a:t>
            </a:r>
          </a:p>
          <a:p>
            <a:pPr algn="just">
              <a:lnSpc>
                <a:spcPct val="115000"/>
              </a:lnSpc>
              <a:spcAft>
                <a:spcPts val="800"/>
              </a:spcAft>
            </a:pPr>
            <a:r>
              <a:rPr lang="pt-PT" sz="1800" kern="100" dirty="0">
                <a:effectLst/>
                <a:latin typeface="Aptos" panose="020B0004020202020204" pitchFamily="34" charset="0"/>
                <a:ea typeface="Aptos" panose="020B0004020202020204" pitchFamily="34" charset="0"/>
                <a:cs typeface="Times New Roman" panose="02020603050405020304" pitchFamily="18" charset="0"/>
              </a:rPr>
              <a:t>Partindo para o desenvolvimento apresentarei a arquitetura que foi desenhada e a sua implementação.</a:t>
            </a:r>
          </a:p>
          <a:p>
            <a:pPr algn="just">
              <a:lnSpc>
                <a:spcPct val="115000"/>
              </a:lnSpc>
              <a:spcAft>
                <a:spcPts val="800"/>
              </a:spcAft>
            </a:pPr>
            <a:r>
              <a:rPr lang="pt-PT" sz="1800" kern="100" dirty="0">
                <a:effectLst/>
                <a:latin typeface="Aptos" panose="020B0004020202020204" pitchFamily="34" charset="0"/>
                <a:ea typeface="Aptos" panose="020B0004020202020204" pitchFamily="34" charset="0"/>
                <a:cs typeface="Times New Roman" panose="02020603050405020304" pitchFamily="18" charset="0"/>
              </a:rPr>
              <a:t>Nos testes irá avaliar-se a performance do sistema e a sua escalabilidade.</a:t>
            </a:r>
          </a:p>
          <a:p>
            <a:pPr algn="just">
              <a:lnSpc>
                <a:spcPct val="115000"/>
              </a:lnSpc>
              <a:spcAft>
                <a:spcPts val="800"/>
              </a:spcAft>
            </a:pPr>
            <a:endParaRPr lang="pt-PT"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pPr>
            <a:r>
              <a:rPr lang="pt-PT" sz="1800" kern="100" dirty="0">
                <a:effectLst/>
                <a:latin typeface="Aptos" panose="020B0004020202020204" pitchFamily="34" charset="0"/>
                <a:ea typeface="Aptos" panose="020B0004020202020204" pitchFamily="34" charset="0"/>
                <a:cs typeface="Times New Roman" panose="02020603050405020304" pitchFamily="18" charset="0"/>
              </a:rPr>
              <a:t>Por fim tirarei conclusões e irei sugerir direções de trabalho futuro.</a:t>
            </a:r>
          </a:p>
          <a:p>
            <a:endParaRPr lang="pt-PT" dirty="0"/>
          </a:p>
        </p:txBody>
      </p:sp>
      <p:sp>
        <p:nvSpPr>
          <p:cNvPr id="4" name="Marcador de Posição do Número do Diapositivo 3"/>
          <p:cNvSpPr>
            <a:spLocks noGrp="1"/>
          </p:cNvSpPr>
          <p:nvPr>
            <p:ph type="sldNum" sz="quarter" idx="5"/>
          </p:nvPr>
        </p:nvSpPr>
        <p:spPr/>
        <p:txBody>
          <a:bodyPr/>
          <a:lstStyle/>
          <a:p>
            <a:fld id="{667979F1-EF2A-4F87-A663-DC7D976061EE}" type="slidenum">
              <a:rPr lang="pt-PT" smtClean="0"/>
              <a:t>2</a:t>
            </a:fld>
            <a:endParaRPr lang="pt-PT"/>
          </a:p>
        </p:txBody>
      </p:sp>
    </p:spTree>
    <p:extLst>
      <p:ext uri="{BB962C8B-B14F-4D97-AF65-F5344CB8AC3E}">
        <p14:creationId xmlns:p14="http://schemas.microsoft.com/office/powerpoint/2010/main" val="32091549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813B2-C94A-4EFA-A8F1-ADF2FCB890E4}"/>
            </a:ext>
          </a:extLst>
        </p:cNvPr>
        <p:cNvGrpSpPr/>
        <p:nvPr/>
      </p:nvGrpSpPr>
      <p:grpSpPr>
        <a:xfrm>
          <a:off x="0" y="0"/>
          <a:ext cx="0" cy="0"/>
          <a:chOff x="0" y="0"/>
          <a:chExt cx="0" cy="0"/>
        </a:xfrm>
      </p:grpSpPr>
      <p:sp>
        <p:nvSpPr>
          <p:cNvPr id="2" name="Marcador de Posição da Imagem do Diapositivo 1">
            <a:extLst>
              <a:ext uri="{FF2B5EF4-FFF2-40B4-BE49-F238E27FC236}">
                <a16:creationId xmlns:a16="http://schemas.microsoft.com/office/drawing/2014/main" id="{A41B9D5A-2EAB-9266-1156-C6C0F9B8146D}"/>
              </a:ext>
            </a:extLst>
          </p:cNvPr>
          <p:cNvSpPr>
            <a:spLocks noGrp="1" noRot="1" noChangeAspect="1"/>
          </p:cNvSpPr>
          <p:nvPr>
            <p:ph type="sldImg"/>
          </p:nvPr>
        </p:nvSpPr>
        <p:spPr/>
      </p:sp>
      <p:sp>
        <p:nvSpPr>
          <p:cNvPr id="3" name="Marcador de Posição de Notas 2">
            <a:extLst>
              <a:ext uri="{FF2B5EF4-FFF2-40B4-BE49-F238E27FC236}">
                <a16:creationId xmlns:a16="http://schemas.microsoft.com/office/drawing/2014/main" id="{9DA561A3-30EA-5E6F-E28B-473FAD4142B1}"/>
              </a:ext>
            </a:extLst>
          </p:cNvPr>
          <p:cNvSpPr>
            <a:spLocks noGrp="1"/>
          </p:cNvSpPr>
          <p:nvPr>
            <p:ph type="body" idx="1"/>
          </p:nvPr>
        </p:nvSpPr>
        <p:spPr/>
        <p:txBody>
          <a:bodyPr/>
          <a:lstStyle/>
          <a:p>
            <a:pPr marL="171450" indent="-171450">
              <a:buFontTx/>
              <a:buChar char="-"/>
            </a:pPr>
            <a:r>
              <a:rPr lang="pt-PT" dirty="0"/>
              <a:t>No gráfico da esquerda podemos observar o tempo de duração dos scans. Para um </a:t>
            </a:r>
            <a:r>
              <a:rPr lang="pt-PT" dirty="0" err="1"/>
              <a:t>host</a:t>
            </a:r>
            <a:r>
              <a:rPr lang="pt-PT" dirty="0"/>
              <a:t> foi de 18 minutos, mantém-se mais ou menos estável até aumentarmos o número para 16 onde sobe para 27 minutos e a 32 </a:t>
            </a:r>
            <a:r>
              <a:rPr lang="pt-PT" dirty="0" err="1"/>
              <a:t>hosts</a:t>
            </a:r>
            <a:r>
              <a:rPr lang="pt-PT" dirty="0"/>
              <a:t> sobe imenso até 49 minutos.</a:t>
            </a:r>
          </a:p>
          <a:p>
            <a:pPr marL="171450" indent="-171450">
              <a:buFontTx/>
              <a:buChar char="-"/>
            </a:pPr>
            <a:endParaRPr lang="pt-PT" dirty="0"/>
          </a:p>
          <a:p>
            <a:pPr marL="171450" indent="-171450">
              <a:buFontTx/>
              <a:buChar char="-"/>
            </a:pPr>
            <a:r>
              <a:rPr lang="pt-PT" dirty="0"/>
              <a:t>Este aumento indiciava que provavelmente havia algum fator limitativo que não permitia ao servidor inspecionar as máquinas com a máxima eficiência. E é exatamente isso que se pode constatar olhando para o gráfico de uso de CPU para 4 e 16 </a:t>
            </a:r>
            <a:r>
              <a:rPr lang="pt-PT" dirty="0" err="1"/>
              <a:t>hosts</a:t>
            </a:r>
            <a:r>
              <a:rPr lang="pt-PT" dirty="0"/>
              <a:t>. Enquanto para 4 o CPU apenas satura num instante, para 16 </a:t>
            </a:r>
            <a:r>
              <a:rPr lang="pt-PT" dirty="0" err="1"/>
              <a:t>hosts</a:t>
            </a:r>
            <a:r>
              <a:rPr lang="pt-PT" dirty="0"/>
              <a:t> o CPU encontra-se saturado bastante tempo e isto causa atrasos no scan.</a:t>
            </a:r>
          </a:p>
          <a:p>
            <a:pPr marL="171450" indent="-171450">
              <a:buFontTx/>
              <a:buChar char="-"/>
            </a:pPr>
            <a:endParaRPr lang="pt-PT" dirty="0"/>
          </a:p>
        </p:txBody>
      </p:sp>
      <p:sp>
        <p:nvSpPr>
          <p:cNvPr id="4" name="Marcador de Posição do Número do Diapositivo 3">
            <a:extLst>
              <a:ext uri="{FF2B5EF4-FFF2-40B4-BE49-F238E27FC236}">
                <a16:creationId xmlns:a16="http://schemas.microsoft.com/office/drawing/2014/main" id="{2DC0D34B-0FF1-1634-8856-0E4126285E5C}"/>
              </a:ext>
            </a:extLst>
          </p:cNvPr>
          <p:cNvSpPr>
            <a:spLocks noGrp="1"/>
          </p:cNvSpPr>
          <p:nvPr>
            <p:ph type="sldNum" sz="quarter" idx="5"/>
          </p:nvPr>
        </p:nvSpPr>
        <p:spPr/>
        <p:txBody>
          <a:bodyPr/>
          <a:lstStyle/>
          <a:p>
            <a:fld id="{667979F1-EF2A-4F87-A663-DC7D976061EE}" type="slidenum">
              <a:rPr lang="pt-PT" smtClean="0"/>
              <a:t>21</a:t>
            </a:fld>
            <a:endParaRPr lang="pt-PT"/>
          </a:p>
        </p:txBody>
      </p:sp>
    </p:spTree>
    <p:extLst>
      <p:ext uri="{BB962C8B-B14F-4D97-AF65-F5344CB8AC3E}">
        <p14:creationId xmlns:p14="http://schemas.microsoft.com/office/powerpoint/2010/main" val="10375563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71F59-C361-A6EE-3E7C-A5661E5FE927}"/>
            </a:ext>
          </a:extLst>
        </p:cNvPr>
        <p:cNvGrpSpPr/>
        <p:nvPr/>
      </p:nvGrpSpPr>
      <p:grpSpPr>
        <a:xfrm>
          <a:off x="0" y="0"/>
          <a:ext cx="0" cy="0"/>
          <a:chOff x="0" y="0"/>
          <a:chExt cx="0" cy="0"/>
        </a:xfrm>
      </p:grpSpPr>
      <p:sp>
        <p:nvSpPr>
          <p:cNvPr id="2" name="Marcador de Posição da Imagem do Diapositivo 1">
            <a:extLst>
              <a:ext uri="{FF2B5EF4-FFF2-40B4-BE49-F238E27FC236}">
                <a16:creationId xmlns:a16="http://schemas.microsoft.com/office/drawing/2014/main" id="{3457D548-F812-EBD2-EC21-C86AAB9C7AB6}"/>
              </a:ext>
            </a:extLst>
          </p:cNvPr>
          <p:cNvSpPr>
            <a:spLocks noGrp="1" noRot="1" noChangeAspect="1"/>
          </p:cNvSpPr>
          <p:nvPr>
            <p:ph type="sldImg"/>
          </p:nvPr>
        </p:nvSpPr>
        <p:spPr/>
      </p:sp>
      <p:sp>
        <p:nvSpPr>
          <p:cNvPr id="3" name="Marcador de Posição de Notas 2">
            <a:extLst>
              <a:ext uri="{FF2B5EF4-FFF2-40B4-BE49-F238E27FC236}">
                <a16:creationId xmlns:a16="http://schemas.microsoft.com/office/drawing/2014/main" id="{A532A4AD-496C-1B60-E44B-6ADE838C8041}"/>
              </a:ext>
            </a:extLst>
          </p:cNvPr>
          <p:cNvSpPr>
            <a:spLocks noGrp="1"/>
          </p:cNvSpPr>
          <p:nvPr>
            <p:ph type="body" idx="1"/>
          </p:nvPr>
        </p:nvSpPr>
        <p:spPr/>
        <p:txBody>
          <a:bodyPr/>
          <a:lstStyle/>
          <a:p>
            <a:pPr marL="171450" indent="-171450">
              <a:buFontTx/>
              <a:buChar char="-"/>
            </a:pPr>
            <a:r>
              <a:rPr lang="pt-PT" dirty="0"/>
              <a:t>No gráfico da esquerda podemos observar o tempo de duração dos scans. Para um </a:t>
            </a:r>
            <a:r>
              <a:rPr lang="pt-PT" dirty="0" err="1"/>
              <a:t>host</a:t>
            </a:r>
            <a:r>
              <a:rPr lang="pt-PT" dirty="0"/>
              <a:t> foi de 18 minutos, mantém-se mais ou menos estável até aumentarmos o número para 16 onde sobe para 27 minutos e a 32 </a:t>
            </a:r>
            <a:r>
              <a:rPr lang="pt-PT" dirty="0" err="1"/>
              <a:t>hosts</a:t>
            </a:r>
            <a:r>
              <a:rPr lang="pt-PT" dirty="0"/>
              <a:t> sobe imenso até 49 minutos.</a:t>
            </a:r>
          </a:p>
          <a:p>
            <a:pPr marL="171450" indent="-171450">
              <a:buFontTx/>
              <a:buChar char="-"/>
            </a:pPr>
            <a:endParaRPr lang="pt-PT" dirty="0"/>
          </a:p>
          <a:p>
            <a:pPr marL="171450" indent="-171450">
              <a:buFontTx/>
              <a:buChar char="-"/>
            </a:pPr>
            <a:r>
              <a:rPr lang="pt-PT" dirty="0"/>
              <a:t>Este aumento indiciava que provavelmente havia algum fator limitativo que não permitia ao servidor inspecionar as máquinas com a máxima eficiência. E é exatamente isso que se pode constatar olhando para o gráfico de uso de CPU para 4 e 16 </a:t>
            </a:r>
            <a:r>
              <a:rPr lang="pt-PT" dirty="0" err="1"/>
              <a:t>hosts</a:t>
            </a:r>
            <a:r>
              <a:rPr lang="pt-PT" dirty="0"/>
              <a:t>. Enquanto para 4 o CPU apenas satura num instante, para 16 </a:t>
            </a:r>
            <a:r>
              <a:rPr lang="pt-PT" dirty="0" err="1"/>
              <a:t>hosts</a:t>
            </a:r>
            <a:r>
              <a:rPr lang="pt-PT" dirty="0"/>
              <a:t> o CPU encontra-se saturado bastante tempo e isto causa atrasos no scan.</a:t>
            </a:r>
          </a:p>
          <a:p>
            <a:pPr marL="171450" indent="-171450">
              <a:buFontTx/>
              <a:buChar char="-"/>
            </a:pPr>
            <a:endParaRPr lang="pt-PT" dirty="0"/>
          </a:p>
        </p:txBody>
      </p:sp>
      <p:sp>
        <p:nvSpPr>
          <p:cNvPr id="4" name="Marcador de Posição do Número do Diapositivo 3">
            <a:extLst>
              <a:ext uri="{FF2B5EF4-FFF2-40B4-BE49-F238E27FC236}">
                <a16:creationId xmlns:a16="http://schemas.microsoft.com/office/drawing/2014/main" id="{3B62E39B-30B0-341A-AA97-959447567A39}"/>
              </a:ext>
            </a:extLst>
          </p:cNvPr>
          <p:cNvSpPr>
            <a:spLocks noGrp="1"/>
          </p:cNvSpPr>
          <p:nvPr>
            <p:ph type="sldNum" sz="quarter" idx="5"/>
          </p:nvPr>
        </p:nvSpPr>
        <p:spPr/>
        <p:txBody>
          <a:bodyPr/>
          <a:lstStyle/>
          <a:p>
            <a:fld id="{667979F1-EF2A-4F87-A663-DC7D976061EE}" type="slidenum">
              <a:rPr lang="pt-PT" smtClean="0"/>
              <a:t>22</a:t>
            </a:fld>
            <a:endParaRPr lang="pt-PT"/>
          </a:p>
        </p:txBody>
      </p:sp>
    </p:spTree>
    <p:extLst>
      <p:ext uri="{BB962C8B-B14F-4D97-AF65-F5344CB8AC3E}">
        <p14:creationId xmlns:p14="http://schemas.microsoft.com/office/powerpoint/2010/main" val="444683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B1818-25A4-1401-E85A-2666E5C67887}"/>
            </a:ext>
          </a:extLst>
        </p:cNvPr>
        <p:cNvGrpSpPr/>
        <p:nvPr/>
      </p:nvGrpSpPr>
      <p:grpSpPr>
        <a:xfrm>
          <a:off x="0" y="0"/>
          <a:ext cx="0" cy="0"/>
          <a:chOff x="0" y="0"/>
          <a:chExt cx="0" cy="0"/>
        </a:xfrm>
      </p:grpSpPr>
      <p:sp>
        <p:nvSpPr>
          <p:cNvPr id="2" name="Marcador de Posição da Imagem do Diapositivo 1">
            <a:extLst>
              <a:ext uri="{FF2B5EF4-FFF2-40B4-BE49-F238E27FC236}">
                <a16:creationId xmlns:a16="http://schemas.microsoft.com/office/drawing/2014/main" id="{CF985924-8056-623C-2DDB-A2CCC459A47F}"/>
              </a:ext>
            </a:extLst>
          </p:cNvPr>
          <p:cNvSpPr>
            <a:spLocks noGrp="1" noRot="1" noChangeAspect="1"/>
          </p:cNvSpPr>
          <p:nvPr>
            <p:ph type="sldImg"/>
          </p:nvPr>
        </p:nvSpPr>
        <p:spPr/>
      </p:sp>
      <p:sp>
        <p:nvSpPr>
          <p:cNvPr id="3" name="Marcador de Posição de Notas 2">
            <a:extLst>
              <a:ext uri="{FF2B5EF4-FFF2-40B4-BE49-F238E27FC236}">
                <a16:creationId xmlns:a16="http://schemas.microsoft.com/office/drawing/2014/main" id="{6B4A8FBA-5522-0928-8F81-C1775A395A53}"/>
              </a:ext>
            </a:extLst>
          </p:cNvPr>
          <p:cNvSpPr>
            <a:spLocks noGrp="1"/>
          </p:cNvSpPr>
          <p:nvPr>
            <p:ph type="body" idx="1"/>
          </p:nvPr>
        </p:nvSpPr>
        <p:spPr/>
        <p:txBody>
          <a:bodyPr/>
          <a:lstStyle/>
          <a:p>
            <a:r>
              <a:rPr lang="pt-PT" dirty="0"/>
              <a:t>Ao contrário do CPU a memória RAM utilizada mostrou-se mais ou menos sempre constante e o seu aumento não foi significativo face ao aumento do número de </a:t>
            </a:r>
            <a:r>
              <a:rPr lang="pt-PT" dirty="0" err="1"/>
              <a:t>hosts</a:t>
            </a:r>
            <a:r>
              <a:rPr lang="pt-PT" dirty="0"/>
              <a:t>.</a:t>
            </a:r>
          </a:p>
          <a:p>
            <a:endParaRPr lang="pt-PT" dirty="0"/>
          </a:p>
          <a:p>
            <a:r>
              <a:rPr lang="pt-PT" dirty="0"/>
              <a:t>A largura de banda mesmo para 32 </a:t>
            </a:r>
            <a:r>
              <a:rPr lang="pt-PT" dirty="0" err="1"/>
              <a:t>hosts</a:t>
            </a:r>
            <a:r>
              <a:rPr lang="pt-PT" dirty="0"/>
              <a:t> não foi muito utilizado, apresentando um consumo de apenas 2 Mbps numa rede de 100 Mbps</a:t>
            </a:r>
          </a:p>
        </p:txBody>
      </p:sp>
      <p:sp>
        <p:nvSpPr>
          <p:cNvPr id="4" name="Marcador de Posição do Número do Diapositivo 3">
            <a:extLst>
              <a:ext uri="{FF2B5EF4-FFF2-40B4-BE49-F238E27FC236}">
                <a16:creationId xmlns:a16="http://schemas.microsoft.com/office/drawing/2014/main" id="{5816877B-0E8C-D121-425A-D0845012627F}"/>
              </a:ext>
            </a:extLst>
          </p:cNvPr>
          <p:cNvSpPr>
            <a:spLocks noGrp="1"/>
          </p:cNvSpPr>
          <p:nvPr>
            <p:ph type="sldNum" sz="quarter" idx="5"/>
          </p:nvPr>
        </p:nvSpPr>
        <p:spPr/>
        <p:txBody>
          <a:bodyPr/>
          <a:lstStyle/>
          <a:p>
            <a:fld id="{667979F1-EF2A-4F87-A663-DC7D976061EE}" type="slidenum">
              <a:rPr lang="pt-PT" smtClean="0"/>
              <a:t>23</a:t>
            </a:fld>
            <a:endParaRPr lang="pt-PT"/>
          </a:p>
        </p:txBody>
      </p:sp>
    </p:spTree>
    <p:extLst>
      <p:ext uri="{BB962C8B-B14F-4D97-AF65-F5344CB8AC3E}">
        <p14:creationId xmlns:p14="http://schemas.microsoft.com/office/powerpoint/2010/main" val="32074244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94EDE-1E9F-2150-0516-8142069E0F77}"/>
            </a:ext>
          </a:extLst>
        </p:cNvPr>
        <p:cNvGrpSpPr/>
        <p:nvPr/>
      </p:nvGrpSpPr>
      <p:grpSpPr>
        <a:xfrm>
          <a:off x="0" y="0"/>
          <a:ext cx="0" cy="0"/>
          <a:chOff x="0" y="0"/>
          <a:chExt cx="0" cy="0"/>
        </a:xfrm>
      </p:grpSpPr>
      <p:sp>
        <p:nvSpPr>
          <p:cNvPr id="2" name="Marcador de Posição da Imagem do Diapositivo 1">
            <a:extLst>
              <a:ext uri="{FF2B5EF4-FFF2-40B4-BE49-F238E27FC236}">
                <a16:creationId xmlns:a16="http://schemas.microsoft.com/office/drawing/2014/main" id="{091A0DA7-F3D4-593C-A9A6-16D32AEBDD03}"/>
              </a:ext>
            </a:extLst>
          </p:cNvPr>
          <p:cNvSpPr>
            <a:spLocks noGrp="1" noRot="1" noChangeAspect="1"/>
          </p:cNvSpPr>
          <p:nvPr>
            <p:ph type="sldImg"/>
          </p:nvPr>
        </p:nvSpPr>
        <p:spPr/>
      </p:sp>
      <p:sp>
        <p:nvSpPr>
          <p:cNvPr id="3" name="Marcador de Posição de Notas 2">
            <a:extLst>
              <a:ext uri="{FF2B5EF4-FFF2-40B4-BE49-F238E27FC236}">
                <a16:creationId xmlns:a16="http://schemas.microsoft.com/office/drawing/2014/main" id="{33978395-5258-2866-448E-B7F5D5ABFFA0}"/>
              </a:ext>
            </a:extLst>
          </p:cNvPr>
          <p:cNvSpPr>
            <a:spLocks noGrp="1"/>
          </p:cNvSpPr>
          <p:nvPr>
            <p:ph type="body" idx="1"/>
          </p:nvPr>
        </p:nvSpPr>
        <p:spPr/>
        <p:txBody>
          <a:bodyPr/>
          <a:lstStyle/>
          <a:p>
            <a:r>
              <a:rPr lang="pt-PT" dirty="0"/>
              <a:t>Ao contrário do CPU a memória RAM utilizada mostrou-se mais ou menos sempre constante e o seu aumento não foi significativo face ao aumento do número de </a:t>
            </a:r>
            <a:r>
              <a:rPr lang="pt-PT" dirty="0" err="1"/>
              <a:t>hosts</a:t>
            </a:r>
            <a:r>
              <a:rPr lang="pt-PT" dirty="0"/>
              <a:t>.</a:t>
            </a:r>
          </a:p>
          <a:p>
            <a:endParaRPr lang="pt-PT" dirty="0"/>
          </a:p>
          <a:p>
            <a:r>
              <a:rPr lang="pt-PT" dirty="0"/>
              <a:t>A largura de banda mesmo para 32 </a:t>
            </a:r>
            <a:r>
              <a:rPr lang="pt-PT" dirty="0" err="1"/>
              <a:t>hosts</a:t>
            </a:r>
            <a:r>
              <a:rPr lang="pt-PT" dirty="0"/>
              <a:t> não foi muito utilizado, apresentando um consumo de apenas 2 Mbps numa rede de 100 Mbps</a:t>
            </a:r>
          </a:p>
        </p:txBody>
      </p:sp>
      <p:sp>
        <p:nvSpPr>
          <p:cNvPr id="4" name="Marcador de Posição do Número do Diapositivo 3">
            <a:extLst>
              <a:ext uri="{FF2B5EF4-FFF2-40B4-BE49-F238E27FC236}">
                <a16:creationId xmlns:a16="http://schemas.microsoft.com/office/drawing/2014/main" id="{432BB1A4-24CD-D50D-2A68-BD892E544124}"/>
              </a:ext>
            </a:extLst>
          </p:cNvPr>
          <p:cNvSpPr>
            <a:spLocks noGrp="1"/>
          </p:cNvSpPr>
          <p:nvPr>
            <p:ph type="sldNum" sz="quarter" idx="5"/>
          </p:nvPr>
        </p:nvSpPr>
        <p:spPr/>
        <p:txBody>
          <a:bodyPr/>
          <a:lstStyle/>
          <a:p>
            <a:fld id="{667979F1-EF2A-4F87-A663-DC7D976061EE}" type="slidenum">
              <a:rPr lang="pt-PT" smtClean="0"/>
              <a:t>24</a:t>
            </a:fld>
            <a:endParaRPr lang="pt-PT"/>
          </a:p>
        </p:txBody>
      </p:sp>
    </p:spTree>
    <p:extLst>
      <p:ext uri="{BB962C8B-B14F-4D97-AF65-F5344CB8AC3E}">
        <p14:creationId xmlns:p14="http://schemas.microsoft.com/office/powerpoint/2010/main" val="18086309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A1518-35F4-7724-A57A-F5105FFF072C}"/>
            </a:ext>
          </a:extLst>
        </p:cNvPr>
        <p:cNvGrpSpPr/>
        <p:nvPr/>
      </p:nvGrpSpPr>
      <p:grpSpPr>
        <a:xfrm>
          <a:off x="0" y="0"/>
          <a:ext cx="0" cy="0"/>
          <a:chOff x="0" y="0"/>
          <a:chExt cx="0" cy="0"/>
        </a:xfrm>
      </p:grpSpPr>
      <p:sp>
        <p:nvSpPr>
          <p:cNvPr id="2" name="Marcador de Posição da Imagem do Diapositivo 1">
            <a:extLst>
              <a:ext uri="{FF2B5EF4-FFF2-40B4-BE49-F238E27FC236}">
                <a16:creationId xmlns:a16="http://schemas.microsoft.com/office/drawing/2014/main" id="{3819489F-4968-C031-318D-BD0488C5BA04}"/>
              </a:ext>
            </a:extLst>
          </p:cNvPr>
          <p:cNvSpPr>
            <a:spLocks noGrp="1" noRot="1" noChangeAspect="1"/>
          </p:cNvSpPr>
          <p:nvPr>
            <p:ph type="sldImg"/>
          </p:nvPr>
        </p:nvSpPr>
        <p:spPr/>
      </p:sp>
      <p:sp>
        <p:nvSpPr>
          <p:cNvPr id="3" name="Marcador de Posição de Notas 2">
            <a:extLst>
              <a:ext uri="{FF2B5EF4-FFF2-40B4-BE49-F238E27FC236}">
                <a16:creationId xmlns:a16="http://schemas.microsoft.com/office/drawing/2014/main" id="{F2284AAB-C396-3431-E3B8-F84F4D8B6AB2}"/>
              </a:ext>
            </a:extLst>
          </p:cNvPr>
          <p:cNvSpPr>
            <a:spLocks noGrp="1"/>
          </p:cNvSpPr>
          <p:nvPr>
            <p:ph type="body" idx="1"/>
          </p:nvPr>
        </p:nvSpPr>
        <p:spPr/>
        <p:txBody>
          <a:bodyPr/>
          <a:lstStyle/>
          <a:p>
            <a:pPr algn="just">
              <a:lnSpc>
                <a:spcPct val="115000"/>
              </a:lnSpc>
              <a:spcAft>
                <a:spcPts val="800"/>
              </a:spcAft>
            </a:pPr>
            <a:r>
              <a:rPr lang="pt-PT" sz="1800" kern="100" dirty="0">
                <a:effectLst/>
                <a:latin typeface="Aptos" panose="020B0004020202020204" pitchFamily="34" charset="0"/>
                <a:ea typeface="Aptos" panose="020B0004020202020204" pitchFamily="34" charset="0"/>
                <a:cs typeface="Times New Roman" panose="02020603050405020304" pitchFamily="18" charset="0"/>
              </a:rPr>
              <a:t>Em termos da velocidade do </a:t>
            </a:r>
            <a:r>
              <a:rPr lang="pt-PT" sz="1800" kern="100" dirty="0" err="1">
                <a:effectLst/>
                <a:latin typeface="Aptos" panose="020B0004020202020204" pitchFamily="34" charset="0"/>
                <a:ea typeface="Aptos" panose="020B0004020202020204" pitchFamily="34" charset="0"/>
                <a:cs typeface="Times New Roman" panose="02020603050405020304" pitchFamily="18" charset="0"/>
              </a:rPr>
              <a:t>wokflow</a:t>
            </a:r>
            <a:r>
              <a:rPr lang="pt-PT" sz="1800" kern="100" dirty="0">
                <a:effectLst/>
                <a:latin typeface="Aptos" panose="020B0004020202020204" pitchFamily="34" charset="0"/>
                <a:ea typeface="Aptos" panose="020B0004020202020204" pitchFamily="34" charset="0"/>
                <a:cs typeface="Times New Roman" panose="02020603050405020304" pitchFamily="18" charset="0"/>
              </a:rPr>
              <a:t> podemos concluir que o tempo demorado a executar cada uma das etapas é muito curto, com exceção do tempo de scan, que é expectável por ser uma tarefa de maior complexidade.</a:t>
            </a:r>
          </a:p>
          <a:p>
            <a:pPr algn="just">
              <a:lnSpc>
                <a:spcPct val="115000"/>
              </a:lnSpc>
              <a:spcAft>
                <a:spcPts val="800"/>
              </a:spcAft>
            </a:pPr>
            <a:r>
              <a:rPr lang="pt-PT" sz="1800" kern="100" dirty="0">
                <a:effectLst/>
                <a:latin typeface="Aptos" panose="020B0004020202020204" pitchFamily="34" charset="0"/>
                <a:ea typeface="Aptos" panose="020B0004020202020204" pitchFamily="34" charset="0"/>
                <a:cs typeface="Times New Roman" panose="02020603050405020304" pitchFamily="18" charset="0"/>
              </a:rPr>
              <a:t>Estes resultados são muito importantes porque comprovam que o sistema consegue efetuar a mitigação das vulnerabilidades de forma muito rápida.</a:t>
            </a:r>
          </a:p>
        </p:txBody>
      </p:sp>
      <p:sp>
        <p:nvSpPr>
          <p:cNvPr id="4" name="Marcador de Posição do Número do Diapositivo 3">
            <a:extLst>
              <a:ext uri="{FF2B5EF4-FFF2-40B4-BE49-F238E27FC236}">
                <a16:creationId xmlns:a16="http://schemas.microsoft.com/office/drawing/2014/main" id="{9040F2CE-2CA4-1DE6-6034-28D97D333ABB}"/>
              </a:ext>
            </a:extLst>
          </p:cNvPr>
          <p:cNvSpPr>
            <a:spLocks noGrp="1"/>
          </p:cNvSpPr>
          <p:nvPr>
            <p:ph type="sldNum" sz="quarter" idx="5"/>
          </p:nvPr>
        </p:nvSpPr>
        <p:spPr/>
        <p:txBody>
          <a:bodyPr/>
          <a:lstStyle/>
          <a:p>
            <a:fld id="{667979F1-EF2A-4F87-A663-DC7D976061EE}" type="slidenum">
              <a:rPr lang="pt-PT" smtClean="0"/>
              <a:t>25</a:t>
            </a:fld>
            <a:endParaRPr lang="pt-PT"/>
          </a:p>
        </p:txBody>
      </p:sp>
    </p:spTree>
    <p:extLst>
      <p:ext uri="{BB962C8B-B14F-4D97-AF65-F5344CB8AC3E}">
        <p14:creationId xmlns:p14="http://schemas.microsoft.com/office/powerpoint/2010/main" val="14328778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A76D0-0B40-877E-86BB-A27DBB575F58}"/>
            </a:ext>
          </a:extLst>
        </p:cNvPr>
        <p:cNvGrpSpPr/>
        <p:nvPr/>
      </p:nvGrpSpPr>
      <p:grpSpPr>
        <a:xfrm>
          <a:off x="0" y="0"/>
          <a:ext cx="0" cy="0"/>
          <a:chOff x="0" y="0"/>
          <a:chExt cx="0" cy="0"/>
        </a:xfrm>
      </p:grpSpPr>
      <p:sp>
        <p:nvSpPr>
          <p:cNvPr id="2" name="Marcador de Posição da Imagem do Diapositivo 1">
            <a:extLst>
              <a:ext uri="{FF2B5EF4-FFF2-40B4-BE49-F238E27FC236}">
                <a16:creationId xmlns:a16="http://schemas.microsoft.com/office/drawing/2014/main" id="{D4E1900A-2830-BB20-591A-8CE9380DA552}"/>
              </a:ext>
            </a:extLst>
          </p:cNvPr>
          <p:cNvSpPr>
            <a:spLocks noGrp="1" noRot="1" noChangeAspect="1"/>
          </p:cNvSpPr>
          <p:nvPr>
            <p:ph type="sldImg"/>
          </p:nvPr>
        </p:nvSpPr>
        <p:spPr/>
      </p:sp>
      <p:sp>
        <p:nvSpPr>
          <p:cNvPr id="3" name="Marcador de Posição de Notas 2">
            <a:extLst>
              <a:ext uri="{FF2B5EF4-FFF2-40B4-BE49-F238E27FC236}">
                <a16:creationId xmlns:a16="http://schemas.microsoft.com/office/drawing/2014/main" id="{EEEB330E-D5C2-F589-CED3-C53C731DDF24}"/>
              </a:ext>
            </a:extLst>
          </p:cNvPr>
          <p:cNvSpPr>
            <a:spLocks noGrp="1"/>
          </p:cNvSpPr>
          <p:nvPr>
            <p:ph type="body" idx="1"/>
          </p:nvPr>
        </p:nvSpPr>
        <p:spPr/>
        <p:txBody>
          <a:bodyPr/>
          <a:lstStyle/>
          <a:p>
            <a:pPr algn="just">
              <a:lnSpc>
                <a:spcPct val="115000"/>
              </a:lnSpc>
              <a:spcAft>
                <a:spcPts val="800"/>
              </a:spcAft>
            </a:pPr>
            <a:r>
              <a:rPr lang="pt-PT" sz="1800" kern="100" dirty="0">
                <a:effectLst/>
                <a:latin typeface="Aptos" panose="020B0004020202020204" pitchFamily="34" charset="0"/>
                <a:ea typeface="Aptos" panose="020B0004020202020204" pitchFamily="34" charset="0"/>
                <a:cs typeface="Times New Roman" panose="02020603050405020304" pitchFamily="18" charset="0"/>
              </a:rPr>
              <a:t>Para concluir, o sistema automatizou a deteção de vulnerabilidades utilizando o </a:t>
            </a:r>
            <a:r>
              <a:rPr lang="pt-PT" sz="1800" kern="100" dirty="0" err="1">
                <a:effectLst/>
                <a:latin typeface="Aptos" panose="020B0004020202020204" pitchFamily="34" charset="0"/>
                <a:ea typeface="Aptos" panose="020B0004020202020204" pitchFamily="34" charset="0"/>
                <a:cs typeface="Times New Roman" panose="02020603050405020304" pitchFamily="18" charset="0"/>
              </a:rPr>
              <a:t>Nmap</a:t>
            </a:r>
            <a:r>
              <a:rPr lang="pt-PT" sz="1800" kern="100" dirty="0">
                <a:effectLst/>
                <a:latin typeface="Aptos" panose="020B0004020202020204" pitchFamily="34" charset="0"/>
                <a:ea typeface="Aptos" panose="020B0004020202020204" pitchFamily="34" charset="0"/>
                <a:cs typeface="Times New Roman" panose="02020603050405020304" pitchFamily="18" charset="0"/>
              </a:rPr>
              <a:t> para a descoberta de dispositivos e o GVM para o scan de vulnerabilidades. A plataforma SOAR orquestrou as ferramentas e automatizou o </a:t>
            </a:r>
            <a:r>
              <a:rPr lang="pt-PT" sz="1800" kern="100" dirty="0" err="1">
                <a:effectLst/>
                <a:latin typeface="Aptos" panose="020B0004020202020204" pitchFamily="34" charset="0"/>
                <a:ea typeface="Aptos" panose="020B0004020202020204" pitchFamily="34" charset="0"/>
                <a:cs typeface="Times New Roman" panose="02020603050405020304" pitchFamily="18" charset="0"/>
              </a:rPr>
              <a:t>workflow</a:t>
            </a:r>
            <a:r>
              <a:rPr lang="pt-PT" sz="1800" kern="100" dirty="0">
                <a:effectLst/>
                <a:latin typeface="Aptos" panose="020B0004020202020204" pitchFamily="34" charset="0"/>
                <a:ea typeface="Aptos" panose="020B0004020202020204" pitchFamily="34" charset="0"/>
                <a:cs typeface="Times New Roman" panose="02020603050405020304" pitchFamily="18" charset="0"/>
              </a:rPr>
              <a:t>.</a:t>
            </a:r>
          </a:p>
          <a:p>
            <a:pPr algn="just">
              <a:lnSpc>
                <a:spcPct val="115000"/>
              </a:lnSpc>
              <a:spcAft>
                <a:spcPts val="800"/>
              </a:spcAft>
            </a:pPr>
            <a:r>
              <a:rPr lang="pt-PT" sz="1800" kern="100" dirty="0">
                <a:effectLst/>
                <a:latin typeface="Aptos" panose="020B0004020202020204" pitchFamily="34" charset="0"/>
                <a:ea typeface="Aptos" panose="020B0004020202020204" pitchFamily="34" charset="0"/>
                <a:cs typeface="Times New Roman" panose="02020603050405020304" pitchFamily="18" charset="0"/>
              </a:rPr>
              <a:t>A deteção consumiu RAM e largura de banda aceitáveis, mas bastante CPU quando a varrer muitos </a:t>
            </a:r>
            <a:r>
              <a:rPr lang="pt-PT" sz="1800" kern="100" dirty="0" err="1">
                <a:effectLst/>
                <a:latin typeface="Aptos" panose="020B0004020202020204" pitchFamily="34" charset="0"/>
                <a:ea typeface="Aptos" panose="020B0004020202020204" pitchFamily="34" charset="0"/>
                <a:cs typeface="Times New Roman" panose="02020603050405020304" pitchFamily="18" charset="0"/>
              </a:rPr>
              <a:t>hosts</a:t>
            </a:r>
            <a:r>
              <a:rPr lang="pt-PT" sz="1800" kern="100" dirty="0">
                <a:effectLst/>
                <a:latin typeface="Aptos" panose="020B0004020202020204" pitchFamily="34" charset="0"/>
                <a:ea typeface="Aptos" panose="020B0004020202020204" pitchFamily="34" charset="0"/>
                <a:cs typeface="Times New Roman" panose="02020603050405020304" pitchFamily="18" charset="0"/>
              </a:rPr>
              <a:t> em simultâneo.</a:t>
            </a:r>
          </a:p>
          <a:p>
            <a:pPr algn="just">
              <a:lnSpc>
                <a:spcPct val="115000"/>
              </a:lnSpc>
              <a:spcAft>
                <a:spcPts val="800"/>
              </a:spcAft>
            </a:pPr>
            <a:r>
              <a:rPr lang="pt-PT" sz="1800" kern="100" dirty="0">
                <a:effectLst/>
                <a:latin typeface="Aptos" panose="020B0004020202020204" pitchFamily="34" charset="0"/>
                <a:ea typeface="Aptos" panose="020B0004020202020204" pitchFamily="34" charset="0"/>
                <a:cs typeface="Times New Roman" panose="02020603050405020304" pitchFamily="18" charset="0"/>
              </a:rPr>
              <a:t>O controlador SDN melhora a segurança da rede ao isolar dispositivos vulneráveis através da mudança de VLAN.</a:t>
            </a:r>
          </a:p>
          <a:p>
            <a:pPr algn="just">
              <a:lnSpc>
                <a:spcPct val="115000"/>
              </a:lnSpc>
              <a:spcAft>
                <a:spcPts val="800"/>
              </a:spcAft>
            </a:pPr>
            <a:r>
              <a:rPr lang="pt-PT" sz="1800" kern="100" dirty="0">
                <a:effectLst/>
                <a:latin typeface="Aptos" panose="020B0004020202020204" pitchFamily="34" charset="0"/>
                <a:ea typeface="Aptos" panose="020B0004020202020204" pitchFamily="34" charset="0"/>
                <a:cs typeface="Times New Roman" panose="02020603050405020304" pitchFamily="18" charset="0"/>
              </a:rPr>
              <a:t>O processo foi bastante rápido com o scan de </a:t>
            </a:r>
            <a:r>
              <a:rPr lang="pt-PT" sz="1800" kern="100" dirty="0" err="1">
                <a:effectLst/>
                <a:latin typeface="Aptos" panose="020B0004020202020204" pitchFamily="34" charset="0"/>
                <a:ea typeface="Aptos" panose="020B0004020202020204" pitchFamily="34" charset="0"/>
                <a:cs typeface="Times New Roman" panose="02020603050405020304" pitchFamily="18" charset="0"/>
              </a:rPr>
              <a:t>vulneravilidades</a:t>
            </a:r>
            <a:r>
              <a:rPr lang="pt-PT" sz="1800" kern="100" dirty="0">
                <a:effectLst/>
                <a:latin typeface="Aptos" panose="020B0004020202020204" pitchFamily="34" charset="0"/>
                <a:ea typeface="Aptos" panose="020B0004020202020204" pitchFamily="34" charset="0"/>
                <a:cs typeface="Times New Roman" panose="02020603050405020304" pitchFamily="18" charset="0"/>
              </a:rPr>
              <a:t> a ser o maior </a:t>
            </a:r>
            <a:r>
              <a:rPr lang="pt-PT" sz="1800" kern="100" dirty="0" err="1">
                <a:effectLst/>
                <a:latin typeface="Aptos" panose="020B0004020202020204" pitchFamily="34" charset="0"/>
                <a:ea typeface="Aptos" panose="020B0004020202020204" pitchFamily="34" charset="0"/>
                <a:cs typeface="Times New Roman" panose="02020603050405020304" pitchFamily="18" charset="0"/>
              </a:rPr>
              <a:t>delay</a:t>
            </a:r>
            <a:r>
              <a:rPr lang="pt-PT" sz="1800" kern="100" dirty="0">
                <a:effectLst/>
                <a:latin typeface="Aptos" panose="020B0004020202020204" pitchFamily="34" charset="0"/>
                <a:ea typeface="Aptos" panose="020B0004020202020204" pitchFamily="34" charset="0"/>
                <a:cs typeface="Times New Roman" panose="02020603050405020304" pitchFamily="18" charset="0"/>
              </a:rPr>
              <a:t> e onde a mudança de VLAN foi quase </a:t>
            </a:r>
            <a:r>
              <a:rPr lang="pt-PT" sz="1800" kern="100" dirty="0" err="1">
                <a:effectLst/>
                <a:latin typeface="Aptos" panose="020B0004020202020204" pitchFamily="34" charset="0"/>
                <a:ea typeface="Aptos" panose="020B0004020202020204" pitchFamily="34" charset="0"/>
                <a:cs typeface="Times New Roman" panose="02020603050405020304" pitchFamily="18" charset="0"/>
              </a:rPr>
              <a:t>instanea</a:t>
            </a:r>
            <a:r>
              <a:rPr lang="pt-PT" sz="1800" kern="100" dirty="0">
                <a:effectLst/>
                <a:latin typeface="Aptos" panose="020B0004020202020204" pitchFamily="34" charset="0"/>
                <a:ea typeface="Aptos" panose="020B0004020202020204" pitchFamily="34" charset="0"/>
                <a:cs typeface="Times New Roman" panose="02020603050405020304" pitchFamily="18" charset="0"/>
              </a:rPr>
              <a:t> a nível do controlador SDN.</a:t>
            </a:r>
          </a:p>
        </p:txBody>
      </p:sp>
      <p:sp>
        <p:nvSpPr>
          <p:cNvPr id="4" name="Marcador de Posição do Número do Diapositivo 3">
            <a:extLst>
              <a:ext uri="{FF2B5EF4-FFF2-40B4-BE49-F238E27FC236}">
                <a16:creationId xmlns:a16="http://schemas.microsoft.com/office/drawing/2014/main" id="{0E6B24C5-A1E5-151A-ACFB-805C9A9069FB}"/>
              </a:ext>
            </a:extLst>
          </p:cNvPr>
          <p:cNvSpPr>
            <a:spLocks noGrp="1"/>
          </p:cNvSpPr>
          <p:nvPr>
            <p:ph type="sldNum" sz="quarter" idx="5"/>
          </p:nvPr>
        </p:nvSpPr>
        <p:spPr/>
        <p:txBody>
          <a:bodyPr/>
          <a:lstStyle/>
          <a:p>
            <a:fld id="{667979F1-EF2A-4F87-A663-DC7D976061EE}" type="slidenum">
              <a:rPr lang="pt-PT" smtClean="0"/>
              <a:t>26</a:t>
            </a:fld>
            <a:endParaRPr lang="pt-PT"/>
          </a:p>
        </p:txBody>
      </p:sp>
    </p:spTree>
    <p:extLst>
      <p:ext uri="{BB962C8B-B14F-4D97-AF65-F5344CB8AC3E}">
        <p14:creationId xmlns:p14="http://schemas.microsoft.com/office/powerpoint/2010/main" val="26771669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9BCCF-6A27-7B19-3E40-F4787EC36618}"/>
            </a:ext>
          </a:extLst>
        </p:cNvPr>
        <p:cNvGrpSpPr/>
        <p:nvPr/>
      </p:nvGrpSpPr>
      <p:grpSpPr>
        <a:xfrm>
          <a:off x="0" y="0"/>
          <a:ext cx="0" cy="0"/>
          <a:chOff x="0" y="0"/>
          <a:chExt cx="0" cy="0"/>
        </a:xfrm>
      </p:grpSpPr>
      <p:sp>
        <p:nvSpPr>
          <p:cNvPr id="2" name="Marcador de Posição da Imagem do Diapositivo 1">
            <a:extLst>
              <a:ext uri="{FF2B5EF4-FFF2-40B4-BE49-F238E27FC236}">
                <a16:creationId xmlns:a16="http://schemas.microsoft.com/office/drawing/2014/main" id="{C0F5C324-F6E4-C754-52AE-FE08C8DB2DE9}"/>
              </a:ext>
            </a:extLst>
          </p:cNvPr>
          <p:cNvSpPr>
            <a:spLocks noGrp="1" noRot="1" noChangeAspect="1"/>
          </p:cNvSpPr>
          <p:nvPr>
            <p:ph type="sldImg"/>
          </p:nvPr>
        </p:nvSpPr>
        <p:spPr/>
      </p:sp>
      <p:sp>
        <p:nvSpPr>
          <p:cNvPr id="3" name="Marcador de Posição de Notas 2">
            <a:extLst>
              <a:ext uri="{FF2B5EF4-FFF2-40B4-BE49-F238E27FC236}">
                <a16:creationId xmlns:a16="http://schemas.microsoft.com/office/drawing/2014/main" id="{669CA7B0-6F20-BD86-B2CC-F83482F90B92}"/>
              </a:ext>
            </a:extLst>
          </p:cNvPr>
          <p:cNvSpPr>
            <a:spLocks noGrp="1"/>
          </p:cNvSpPr>
          <p:nvPr>
            <p:ph type="body" idx="1"/>
          </p:nvPr>
        </p:nvSpPr>
        <p:spPr/>
        <p:txBody>
          <a:bodyPr/>
          <a:lstStyle/>
          <a:p>
            <a:pPr algn="just">
              <a:lnSpc>
                <a:spcPct val="115000"/>
              </a:lnSpc>
              <a:spcAft>
                <a:spcPts val="800"/>
              </a:spcAft>
            </a:pPr>
            <a:r>
              <a:rPr lang="pt-PT" sz="1800" kern="100" dirty="0">
                <a:effectLst/>
                <a:latin typeface="Aptos" panose="020B0004020202020204" pitchFamily="34" charset="0"/>
                <a:ea typeface="Aptos" panose="020B0004020202020204" pitchFamily="34" charset="0"/>
                <a:cs typeface="Times New Roman" panose="02020603050405020304" pitchFamily="18" charset="0"/>
              </a:rPr>
              <a:t>Apesar de o </a:t>
            </a:r>
            <a:r>
              <a:rPr lang="pt-PT" sz="1800" kern="100" dirty="0" err="1">
                <a:effectLst/>
                <a:latin typeface="Aptos" panose="020B0004020202020204" pitchFamily="34" charset="0"/>
                <a:ea typeface="Aptos" panose="020B0004020202020204" pitchFamily="34" charset="0"/>
                <a:cs typeface="Times New Roman" panose="02020603050405020304" pitchFamily="18" charset="0"/>
              </a:rPr>
              <a:t>outcome</a:t>
            </a:r>
            <a:r>
              <a:rPr lang="pt-PT" sz="1800" kern="100" dirty="0">
                <a:effectLst/>
                <a:latin typeface="Aptos" panose="020B0004020202020204" pitchFamily="34" charset="0"/>
                <a:ea typeface="Aptos" panose="020B0004020202020204" pitchFamily="34" charset="0"/>
                <a:cs typeface="Times New Roman" panose="02020603050405020304" pitchFamily="18" charset="0"/>
              </a:rPr>
              <a:t> deste trabalho ter sido bastante positivo há ainda muito trabalho a ser realizado, como a aplicação de mais medidas de mitigação, para criar novos níveis de quarentena e aplicar medidas de mitigação adequadas. A decisão de que medidas aplicar também que terá que ser explorada.</a:t>
            </a:r>
          </a:p>
          <a:p>
            <a:pPr algn="just">
              <a:lnSpc>
                <a:spcPct val="115000"/>
              </a:lnSpc>
              <a:spcAft>
                <a:spcPts val="800"/>
              </a:spcAft>
            </a:pPr>
            <a:r>
              <a:rPr lang="pt-PT" sz="1800" kern="100" dirty="0">
                <a:effectLst/>
                <a:latin typeface="Aptos" panose="020B0004020202020204" pitchFamily="34" charset="0"/>
                <a:ea typeface="Aptos" panose="020B0004020202020204" pitchFamily="34" charset="0"/>
                <a:cs typeface="Times New Roman" panose="02020603050405020304" pitchFamily="18" charset="0"/>
              </a:rPr>
              <a:t>Pode ainda explorar-se a classificação de nos em termos do numero de ligações ou da sua importância na rede e como isso efetuar scans mais ou menos frequentes e ajustar a agressividade dos scans de acordo com isso.    </a:t>
            </a:r>
          </a:p>
          <a:p>
            <a:br>
              <a:rPr lang="en-US" dirty="0"/>
            </a:br>
            <a:br>
              <a:rPr lang="en-US" dirty="0"/>
            </a:br>
            <a:br>
              <a:rPr lang="en-US" dirty="0"/>
            </a:br>
            <a:r>
              <a:rPr lang="en-US" dirty="0"/>
              <a:t>Applying more mitigation measures: The application of more mitigation measures is necessary to guarantee a robust defense. The system developed in this research was designed to be flexible, allowing new mitigation measures to be integrated easily. Deep packet inspection (DPI) is a complementary measure to VLAN isolation, especially for devices with low-risk vulnerabilities. Through DPI, the network traffic of these devices can be monitored in real time until they are fixed, allowing malicious activity to be detected without completely blocking access to network resources. Implementing Moving Target Defense (MTD) as a mitigation measure could be used in situations where a vulnerable device does not need to be isolated immediately. The device could be moved to a Virtual LAN where MTD is applied, the IP address of the device could be changed periodically, and the architecture would provide a less intense intermediate level of quarantine. Another possible approach is to analyze the Common Vulnerability Scoring System (CVSS) vector in detail and interpret its metrics to provide valuable information that enables the application of more appropriate mitigation measures for vulnerable devices.</a:t>
            </a:r>
          </a:p>
          <a:p>
            <a:endParaRPr lang="en-US" dirty="0"/>
          </a:p>
          <a:p>
            <a:r>
              <a:rPr lang="en-US" dirty="0"/>
              <a:t>Node Classification and Scanning: The SDN controller can be enhanced to classify nodes based on the context of the network topology, based on their proximity to critical assets or the service they provide, would make it possible to prioritize scanning on devices that perform critical functions on the network, such as servers or devices with privileged access. In addition, the implementation of customizable configuration options for vulnerability scans could be explored. For example, perform less aggressive scans during periods of high activity, reducing the impact on device and network performance, and reserve more aggressive scans for periods of lower activity. Another use would be to use the information gathered about the device's location on the network and the number of connections it has and adjust the aggressiveness and periodicity of the scans accordingly.</a:t>
            </a:r>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NimbusRomNo9L-Regu"/>
              </a:rPr>
              <a:t>A </a:t>
            </a:r>
            <a:r>
              <a:rPr lang="en-US" b="1" dirty="0">
                <a:solidFill>
                  <a:schemeClr val="accent2"/>
                </a:solidFill>
                <a:latin typeface="NimbusRomNo9L-Regu"/>
              </a:rPr>
              <a:t>VLAN</a:t>
            </a:r>
            <a:r>
              <a:rPr lang="en-US" dirty="0">
                <a:latin typeface="NimbusRomNo9L-Regu"/>
              </a:rPr>
              <a:t> where </a:t>
            </a:r>
            <a:r>
              <a:rPr lang="en-US" b="1" dirty="0">
                <a:solidFill>
                  <a:schemeClr val="accent2"/>
                </a:solidFill>
                <a:latin typeface="NimbusRomNo9L-Regu"/>
              </a:rPr>
              <a:t>MTD</a:t>
            </a:r>
            <a:r>
              <a:rPr lang="en-US" dirty="0">
                <a:latin typeface="NimbusRomNo9L-Regu"/>
              </a:rPr>
              <a:t> is </a:t>
            </a:r>
            <a:r>
              <a:rPr lang="en-US" b="1" dirty="0">
                <a:solidFill>
                  <a:schemeClr val="accent2"/>
                </a:solidFill>
                <a:latin typeface="NimbusRomNo9L-Regu"/>
              </a:rPr>
              <a:t>applied</a:t>
            </a:r>
            <a:r>
              <a:rPr lang="en-US" dirty="0">
                <a:latin typeface="NimbusRomNo9L-Regu"/>
              </a:rPr>
              <a:t>, and the IP address of the device could be changed periodically.</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2"/>
                </a:solidFill>
                <a:latin typeface="NimbusRomNo9L-Regu"/>
              </a:rPr>
              <a:t>Customizable configuration options </a:t>
            </a:r>
            <a:r>
              <a:rPr lang="en-US" dirty="0">
                <a:latin typeface="NimbusRomNo9L-Regu"/>
              </a:rPr>
              <a:t>for vulnerability scans.</a:t>
            </a:r>
          </a:p>
          <a:p>
            <a:endParaRPr lang="pt-PT" dirty="0"/>
          </a:p>
        </p:txBody>
      </p:sp>
      <p:sp>
        <p:nvSpPr>
          <p:cNvPr id="4" name="Marcador de Posição do Número do Diapositivo 3">
            <a:extLst>
              <a:ext uri="{FF2B5EF4-FFF2-40B4-BE49-F238E27FC236}">
                <a16:creationId xmlns:a16="http://schemas.microsoft.com/office/drawing/2014/main" id="{6E0C1E94-3072-6F0A-22A5-ABC5022F634E}"/>
              </a:ext>
            </a:extLst>
          </p:cNvPr>
          <p:cNvSpPr>
            <a:spLocks noGrp="1"/>
          </p:cNvSpPr>
          <p:nvPr>
            <p:ph type="sldNum" sz="quarter" idx="5"/>
          </p:nvPr>
        </p:nvSpPr>
        <p:spPr/>
        <p:txBody>
          <a:bodyPr/>
          <a:lstStyle/>
          <a:p>
            <a:fld id="{667979F1-EF2A-4F87-A663-DC7D976061EE}" type="slidenum">
              <a:rPr lang="pt-PT" smtClean="0"/>
              <a:t>27</a:t>
            </a:fld>
            <a:endParaRPr lang="pt-PT"/>
          </a:p>
        </p:txBody>
      </p:sp>
    </p:spTree>
    <p:extLst>
      <p:ext uri="{BB962C8B-B14F-4D97-AF65-F5344CB8AC3E}">
        <p14:creationId xmlns:p14="http://schemas.microsoft.com/office/powerpoint/2010/main" val="4825408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270722-5090-7247-AF03-D6847486E37C}"/>
            </a:ext>
          </a:extLst>
        </p:cNvPr>
        <p:cNvGrpSpPr/>
        <p:nvPr/>
      </p:nvGrpSpPr>
      <p:grpSpPr>
        <a:xfrm>
          <a:off x="0" y="0"/>
          <a:ext cx="0" cy="0"/>
          <a:chOff x="0" y="0"/>
          <a:chExt cx="0" cy="0"/>
        </a:xfrm>
      </p:grpSpPr>
      <p:sp>
        <p:nvSpPr>
          <p:cNvPr id="2" name="Marcador de Posição da Imagem do Diapositivo 1">
            <a:extLst>
              <a:ext uri="{FF2B5EF4-FFF2-40B4-BE49-F238E27FC236}">
                <a16:creationId xmlns:a16="http://schemas.microsoft.com/office/drawing/2014/main" id="{C9F37CD0-8C07-3F7D-3E5D-2C410F645526}"/>
              </a:ext>
            </a:extLst>
          </p:cNvPr>
          <p:cNvSpPr>
            <a:spLocks noGrp="1" noRot="1" noChangeAspect="1"/>
          </p:cNvSpPr>
          <p:nvPr>
            <p:ph type="sldImg"/>
          </p:nvPr>
        </p:nvSpPr>
        <p:spPr/>
      </p:sp>
      <p:sp>
        <p:nvSpPr>
          <p:cNvPr id="3" name="Marcador de Posição de Notas 2">
            <a:extLst>
              <a:ext uri="{FF2B5EF4-FFF2-40B4-BE49-F238E27FC236}">
                <a16:creationId xmlns:a16="http://schemas.microsoft.com/office/drawing/2014/main" id="{EFE32DF3-A85D-82DF-4D43-5A9322676B2A}"/>
              </a:ext>
            </a:extLst>
          </p:cNvPr>
          <p:cNvSpPr>
            <a:spLocks noGrp="1"/>
          </p:cNvSpPr>
          <p:nvPr>
            <p:ph type="body" idx="1"/>
          </p:nvPr>
        </p:nvSpPr>
        <p:spPr/>
        <p:txBody>
          <a:bodyPr/>
          <a:lstStyle/>
          <a:p>
            <a:r>
              <a:rPr lang="en-US" dirty="0"/>
              <a:t>Applying more mitigation measures: The application of more mitigation measures is necessary to guarantee a robust defense. The system developed in this research was designed to be flexible, allowing new mitigation measures to be integrated easily. Deep packet inspection (DPI) is a complementary measure to VLAN isolation, especially for devices with low-risk vulnerabilities. Through DPI, the network traffic of these devices can be monitored in real time until they are fixed, allowing malicious activity to be detected without completely blocking access to network resources. Implementing Moving Target Defense (MTD) as a mitigation measure could be used in situations where a vulnerable device does not need to be isolated immediately. The device could be moved to a Virtual LAN where MTD is applied, the IP address of the device could be changed periodically, and the architecture would provide a less intense intermediate level of quarantine. Another possible approach is to analyze the Common Vulnerability Scoring System (CVSS) vector in detail and interpret its metrics to provide valuable information that enables the application of more appropriate mitigation measures for vulnerable devices.</a:t>
            </a:r>
          </a:p>
          <a:p>
            <a:endParaRPr lang="en-US" dirty="0"/>
          </a:p>
          <a:p>
            <a:r>
              <a:rPr lang="en-US" dirty="0"/>
              <a:t>Node Classification and Scanning: The SDN controller can be enhanced to classify nodes based on the context of the network topology, based on their proximity to critical assets or the service they provide, would make it possible to prioritize scanning on devices that perform critical functions on the network, such as servers or devices with privileged access. In addition, the implementation of customizable configuration options for vulnerability scans could be explored. For example, perform less aggressive scans during periods of high activity, reducing the impact on device and network performance, and reserve more aggressive scans for periods of lower activity. Another use would be to use the information gathered about the device's location on the network and the number of connections it has and adjust the aggressiveness and periodicity of the scans accordingly.</a:t>
            </a:r>
            <a:endParaRPr lang="pt-PT" dirty="0"/>
          </a:p>
        </p:txBody>
      </p:sp>
      <p:sp>
        <p:nvSpPr>
          <p:cNvPr id="4" name="Marcador de Posição do Número do Diapositivo 3">
            <a:extLst>
              <a:ext uri="{FF2B5EF4-FFF2-40B4-BE49-F238E27FC236}">
                <a16:creationId xmlns:a16="http://schemas.microsoft.com/office/drawing/2014/main" id="{EC416471-C67C-D460-46E6-4B26D24BE9C1}"/>
              </a:ext>
            </a:extLst>
          </p:cNvPr>
          <p:cNvSpPr>
            <a:spLocks noGrp="1"/>
          </p:cNvSpPr>
          <p:nvPr>
            <p:ph type="sldNum" sz="quarter" idx="5"/>
          </p:nvPr>
        </p:nvSpPr>
        <p:spPr/>
        <p:txBody>
          <a:bodyPr/>
          <a:lstStyle/>
          <a:p>
            <a:fld id="{667979F1-EF2A-4F87-A663-DC7D976061EE}" type="slidenum">
              <a:rPr lang="pt-PT" smtClean="0"/>
              <a:t>28</a:t>
            </a:fld>
            <a:endParaRPr lang="pt-PT"/>
          </a:p>
        </p:txBody>
      </p:sp>
    </p:spTree>
    <p:extLst>
      <p:ext uri="{BB962C8B-B14F-4D97-AF65-F5344CB8AC3E}">
        <p14:creationId xmlns:p14="http://schemas.microsoft.com/office/powerpoint/2010/main" val="1417269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800" kern="100" dirty="0">
                <a:effectLst/>
                <a:latin typeface="Aptos" panose="020B0004020202020204" pitchFamily="34" charset="0"/>
                <a:ea typeface="Aptos" panose="020B0004020202020204" pitchFamily="34" charset="0"/>
                <a:cs typeface="Times New Roman" panose="02020603050405020304" pitchFamily="18" charset="0"/>
              </a:rPr>
              <a:t>Então porque é que este tema é relevante? Nos últimos anos temos vindo a observar um número crescente de nós a serem introduzidos nas redes, muitos dos quais não robustos em termos de segurança. Isto leva a que haja mais vulnerabilidades e consequentemente os danos causados pelos cyber ataques seja maior.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PT"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PT" sz="1800" kern="100" dirty="0">
                <a:effectLst/>
                <a:latin typeface="Aptos" panose="020B0004020202020204" pitchFamily="34" charset="0"/>
                <a:ea typeface="Aptos" panose="020B0004020202020204" pitchFamily="34" charset="0"/>
                <a:cs typeface="Times New Roman" panose="02020603050405020304" pitchFamily="18" charset="0"/>
              </a:rPr>
              <a:t>Como tal as organizações tem que reduzir a sua superfície de ataque, mas as redes tradicionais tem vindo a apresentar limitações no que requer à inovação, nomeadamente por não terem um controlo centralizado, mas há na SDN uma oportunidade de melhoria neste sentido.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PT"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PT" sz="1800" kern="100" dirty="0">
                <a:effectLst/>
                <a:latin typeface="Aptos" panose="020B0004020202020204" pitchFamily="34" charset="0"/>
                <a:ea typeface="Aptos" panose="020B0004020202020204" pitchFamily="34" charset="0"/>
                <a:cs typeface="Times New Roman" panose="02020603050405020304" pitchFamily="18" charset="0"/>
              </a:rPr>
              <a:t>As redes tem vindo a tornar-se cada vez mais programáveis e as soluções devem seguir o mesmo caminho.</a:t>
            </a:r>
            <a:endParaRPr lang="pt-PT" dirty="0"/>
          </a:p>
          <a:p>
            <a:endParaRPr lang="pt-PT" dirty="0"/>
          </a:p>
          <a:p>
            <a:r>
              <a:rPr lang="pt-PT" dirty="0"/>
              <a:t>Controlo centralizado: </a:t>
            </a:r>
          </a:p>
          <a:p>
            <a:r>
              <a:rPr lang="pt-PT" dirty="0" err="1"/>
              <a:t>Programmability</a:t>
            </a:r>
            <a:r>
              <a:rPr lang="pt-PT" dirty="0"/>
              <a:t>: integração de diferentes ferramentas</a:t>
            </a:r>
          </a:p>
          <a:p>
            <a:r>
              <a:rPr lang="pt-PT" dirty="0" err="1"/>
              <a:t>Centralized</a:t>
            </a:r>
            <a:r>
              <a:rPr lang="pt-PT" dirty="0"/>
              <a:t> </a:t>
            </a:r>
            <a:r>
              <a:rPr lang="pt-PT" dirty="0" err="1"/>
              <a:t>Control</a:t>
            </a:r>
            <a:r>
              <a:rPr lang="pt-PT" dirty="0"/>
              <a:t> </a:t>
            </a:r>
            <a:r>
              <a:rPr lang="pt-PT" dirty="0" err="1"/>
              <a:t>and</a:t>
            </a:r>
            <a:r>
              <a:rPr lang="pt-PT" dirty="0"/>
              <a:t> </a:t>
            </a:r>
            <a:r>
              <a:rPr lang="pt-PT" dirty="0" err="1"/>
              <a:t>Flexibility</a:t>
            </a:r>
            <a:r>
              <a:rPr lang="pt-PT" dirty="0"/>
              <a:t>: controlo da rede através do controlador SDN permite fazer alterações à rede sem ter que modificar os dispositivos individualmente. </a:t>
            </a:r>
          </a:p>
        </p:txBody>
      </p:sp>
      <p:sp>
        <p:nvSpPr>
          <p:cNvPr id="4" name="Marcador de Posição do Número do Diapositivo 3"/>
          <p:cNvSpPr>
            <a:spLocks noGrp="1"/>
          </p:cNvSpPr>
          <p:nvPr>
            <p:ph type="sldNum" sz="quarter" idx="5"/>
          </p:nvPr>
        </p:nvSpPr>
        <p:spPr/>
        <p:txBody>
          <a:bodyPr/>
          <a:lstStyle/>
          <a:p>
            <a:fld id="{667979F1-EF2A-4F87-A663-DC7D976061EE}" type="slidenum">
              <a:rPr lang="pt-PT" smtClean="0"/>
              <a:t>3</a:t>
            </a:fld>
            <a:endParaRPr lang="pt-PT"/>
          </a:p>
        </p:txBody>
      </p:sp>
    </p:spTree>
    <p:extLst>
      <p:ext uri="{BB962C8B-B14F-4D97-AF65-F5344CB8AC3E}">
        <p14:creationId xmlns:p14="http://schemas.microsoft.com/office/powerpoint/2010/main" val="4171093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800" kern="100" dirty="0">
                <a:effectLst/>
                <a:latin typeface="Aptos" panose="020B0004020202020204" pitchFamily="34" charset="0"/>
                <a:ea typeface="Aptos" panose="020B0004020202020204" pitchFamily="34" charset="0"/>
                <a:cs typeface="Times New Roman" panose="02020603050405020304" pitchFamily="18" charset="0"/>
              </a:rPr>
              <a:t>Já existem soluções reativas que combatem os ataques, mas seria muito mais interessante antecipar o problema ao aplicar estratégias de segurança proativa, estas ajudam a detetar e mitigar as vulnerabilidades nos dispositivos e impedir que estes possam ser alvo de </a:t>
            </a:r>
            <a:r>
              <a:rPr lang="pt-PT" sz="1800" kern="100" dirty="0" err="1">
                <a:effectLst/>
                <a:latin typeface="Aptos" panose="020B0004020202020204" pitchFamily="34" charset="0"/>
                <a:ea typeface="Aptos" panose="020B0004020202020204" pitchFamily="34" charset="0"/>
                <a:cs typeface="Times New Roman" panose="02020603050405020304" pitchFamily="18" charset="0"/>
              </a:rPr>
              <a:t>exploit</a:t>
            </a:r>
            <a:r>
              <a:rPr lang="pt-PT" sz="1800" kern="100" dirty="0">
                <a:effectLst/>
                <a:latin typeface="Aptos" panose="020B0004020202020204" pitchFamily="34" charset="0"/>
                <a:ea typeface="Aptos" panose="020B0004020202020204" pitchFamily="34" charset="0"/>
                <a:cs typeface="Times New Roman" panose="02020603050405020304" pitchFamily="18" charset="0"/>
              </a:rPr>
              <a:t> por parte dos atacantes.</a:t>
            </a:r>
          </a:p>
          <a:p>
            <a:endParaRPr lang="pt-PT" dirty="0"/>
          </a:p>
        </p:txBody>
      </p:sp>
      <p:sp>
        <p:nvSpPr>
          <p:cNvPr id="4" name="Marcador de Posição do Número do Diapositivo 3"/>
          <p:cNvSpPr>
            <a:spLocks noGrp="1"/>
          </p:cNvSpPr>
          <p:nvPr>
            <p:ph type="sldNum" sz="quarter" idx="5"/>
          </p:nvPr>
        </p:nvSpPr>
        <p:spPr/>
        <p:txBody>
          <a:bodyPr/>
          <a:lstStyle/>
          <a:p>
            <a:fld id="{667979F1-EF2A-4F87-A663-DC7D976061EE}" type="slidenum">
              <a:rPr lang="pt-PT" smtClean="0"/>
              <a:t>4</a:t>
            </a:fld>
            <a:endParaRPr lang="pt-PT"/>
          </a:p>
        </p:txBody>
      </p:sp>
    </p:spTree>
    <p:extLst>
      <p:ext uri="{BB962C8B-B14F-4D97-AF65-F5344CB8AC3E}">
        <p14:creationId xmlns:p14="http://schemas.microsoft.com/office/powerpoint/2010/main" val="2496937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E9B28-90CE-91D9-6A65-13E33C33FC80}"/>
            </a:ext>
          </a:extLst>
        </p:cNvPr>
        <p:cNvGrpSpPr/>
        <p:nvPr/>
      </p:nvGrpSpPr>
      <p:grpSpPr>
        <a:xfrm>
          <a:off x="0" y="0"/>
          <a:ext cx="0" cy="0"/>
          <a:chOff x="0" y="0"/>
          <a:chExt cx="0" cy="0"/>
        </a:xfrm>
      </p:grpSpPr>
      <p:sp>
        <p:nvSpPr>
          <p:cNvPr id="2" name="Marcador de Posição da Imagem do Diapositivo 1">
            <a:extLst>
              <a:ext uri="{FF2B5EF4-FFF2-40B4-BE49-F238E27FC236}">
                <a16:creationId xmlns:a16="http://schemas.microsoft.com/office/drawing/2014/main" id="{791EC603-A904-60FE-B5CE-EC7E015D8D83}"/>
              </a:ext>
            </a:extLst>
          </p:cNvPr>
          <p:cNvSpPr>
            <a:spLocks noGrp="1" noRot="1" noChangeAspect="1"/>
          </p:cNvSpPr>
          <p:nvPr>
            <p:ph type="sldImg"/>
          </p:nvPr>
        </p:nvSpPr>
        <p:spPr/>
      </p:sp>
      <p:sp>
        <p:nvSpPr>
          <p:cNvPr id="3" name="Marcador de Posição de Notas 2">
            <a:extLst>
              <a:ext uri="{FF2B5EF4-FFF2-40B4-BE49-F238E27FC236}">
                <a16:creationId xmlns:a16="http://schemas.microsoft.com/office/drawing/2014/main" id="{0898F657-E563-FF73-214C-8B8F1347ED9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800" kern="100" dirty="0">
                <a:effectLst/>
                <a:latin typeface="Aptos" panose="020B0004020202020204" pitchFamily="34" charset="0"/>
                <a:ea typeface="Aptos" panose="020B0004020202020204" pitchFamily="34" charset="0"/>
                <a:cs typeface="Times New Roman" panose="02020603050405020304" pitchFamily="18" charset="0"/>
              </a:rPr>
              <a:t>O problema é que há falta de soluções de deteção e mitigação proativa e automatizada.</a:t>
            </a:r>
          </a:p>
          <a:p>
            <a:endParaRPr lang="pt-PT" dirty="0"/>
          </a:p>
        </p:txBody>
      </p:sp>
      <p:sp>
        <p:nvSpPr>
          <p:cNvPr id="4" name="Marcador de Posição do Número do Diapositivo 3">
            <a:extLst>
              <a:ext uri="{FF2B5EF4-FFF2-40B4-BE49-F238E27FC236}">
                <a16:creationId xmlns:a16="http://schemas.microsoft.com/office/drawing/2014/main" id="{641ED922-1247-90DB-B8AB-D64959062482}"/>
              </a:ext>
            </a:extLst>
          </p:cNvPr>
          <p:cNvSpPr>
            <a:spLocks noGrp="1"/>
          </p:cNvSpPr>
          <p:nvPr>
            <p:ph type="sldNum" sz="quarter" idx="5"/>
          </p:nvPr>
        </p:nvSpPr>
        <p:spPr/>
        <p:txBody>
          <a:bodyPr/>
          <a:lstStyle/>
          <a:p>
            <a:fld id="{667979F1-EF2A-4F87-A663-DC7D976061EE}" type="slidenum">
              <a:rPr lang="pt-PT" smtClean="0"/>
              <a:t>5</a:t>
            </a:fld>
            <a:endParaRPr lang="pt-PT"/>
          </a:p>
        </p:txBody>
      </p:sp>
    </p:spTree>
    <p:extLst>
      <p:ext uri="{BB962C8B-B14F-4D97-AF65-F5344CB8AC3E}">
        <p14:creationId xmlns:p14="http://schemas.microsoft.com/office/powerpoint/2010/main" val="2542384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0A45B-C6FC-9FF5-072E-6BDF91ED1E5D}"/>
            </a:ext>
          </a:extLst>
        </p:cNvPr>
        <p:cNvGrpSpPr/>
        <p:nvPr/>
      </p:nvGrpSpPr>
      <p:grpSpPr>
        <a:xfrm>
          <a:off x="0" y="0"/>
          <a:ext cx="0" cy="0"/>
          <a:chOff x="0" y="0"/>
          <a:chExt cx="0" cy="0"/>
        </a:xfrm>
      </p:grpSpPr>
      <p:sp>
        <p:nvSpPr>
          <p:cNvPr id="2" name="Marcador de Posição da Imagem do Diapositivo 1">
            <a:extLst>
              <a:ext uri="{FF2B5EF4-FFF2-40B4-BE49-F238E27FC236}">
                <a16:creationId xmlns:a16="http://schemas.microsoft.com/office/drawing/2014/main" id="{9B4D0902-A054-7280-E39D-73CF3523F0A2}"/>
              </a:ext>
            </a:extLst>
          </p:cNvPr>
          <p:cNvSpPr>
            <a:spLocks noGrp="1" noRot="1" noChangeAspect="1"/>
          </p:cNvSpPr>
          <p:nvPr>
            <p:ph type="sldImg"/>
          </p:nvPr>
        </p:nvSpPr>
        <p:spPr/>
      </p:sp>
      <p:sp>
        <p:nvSpPr>
          <p:cNvPr id="3" name="Marcador de Posição de Notas 2">
            <a:extLst>
              <a:ext uri="{FF2B5EF4-FFF2-40B4-BE49-F238E27FC236}">
                <a16:creationId xmlns:a16="http://schemas.microsoft.com/office/drawing/2014/main" id="{FA4CDC44-FF63-87C6-E2FF-43CDBD20215E}"/>
              </a:ext>
            </a:extLst>
          </p:cNvPr>
          <p:cNvSpPr>
            <a:spLocks noGrp="1"/>
          </p:cNvSpPr>
          <p:nvPr>
            <p:ph type="body" idx="1"/>
          </p:nvPr>
        </p:nvSpPr>
        <p:spPr/>
        <p:txBody>
          <a:bodyPr/>
          <a:lstStyle/>
          <a:p>
            <a:pPr marL="0" marR="0" lvl="0" indent="0" algn="l" defTabSz="914400" rtl="0" eaLnBrk="1" fontAlgn="auto" latinLnBrk="0" hangingPunct="1">
              <a:lnSpc>
                <a:spcPct val="115000"/>
              </a:lnSpc>
              <a:spcBef>
                <a:spcPts val="0"/>
              </a:spcBef>
              <a:spcAft>
                <a:spcPts val="800"/>
              </a:spcAft>
              <a:buClrTx/>
              <a:buSzTx/>
              <a:buFontTx/>
              <a:buNone/>
              <a:tabLst/>
              <a:defRPr/>
            </a:pPr>
            <a:r>
              <a:rPr lang="pt-PT" sz="1800" kern="100" dirty="0">
                <a:effectLst/>
                <a:latin typeface="Aptos" panose="020B0004020202020204" pitchFamily="34" charset="0"/>
                <a:ea typeface="Aptos" panose="020B0004020202020204" pitchFamily="34" charset="0"/>
                <a:cs typeface="Times New Roman" panose="02020603050405020304" pitchFamily="18" charset="0"/>
              </a:rPr>
              <a:t>Portanto, esta dissertação tem como objetivo abordar a deteção e mitigação proativa e automatizada de vulnerabilidades num sistema controlado por SDN e para tal é preciso desenvolver uma arquitetura abrangente que integre ferramentas open-</a:t>
            </a:r>
            <a:r>
              <a:rPr lang="pt-PT" sz="1800" kern="100" dirty="0" err="1">
                <a:effectLst/>
                <a:latin typeface="Aptos" panose="020B0004020202020204" pitchFamily="34" charset="0"/>
                <a:ea typeface="Aptos" panose="020B0004020202020204" pitchFamily="34" charset="0"/>
                <a:cs typeface="Times New Roman" panose="02020603050405020304" pitchFamily="18" charset="0"/>
              </a:rPr>
              <a:t>source</a:t>
            </a:r>
            <a:r>
              <a:rPr lang="pt-PT" sz="1800" kern="100" dirty="0">
                <a:effectLst/>
                <a:latin typeface="Aptos" panose="020B0004020202020204" pitchFamily="34" charset="0"/>
                <a:ea typeface="Aptos" panose="020B0004020202020204" pitchFamily="34" charset="0"/>
                <a:cs typeface="Times New Roman" panose="02020603050405020304" pitchFamily="18" charset="0"/>
              </a:rPr>
              <a:t>. O impacto das estratégias desenvolvidas em termos de performance e do tempo, é também avaliado para perceber a viabilidade da solução. </a:t>
            </a:r>
          </a:p>
          <a:p>
            <a:pPr>
              <a:lnSpc>
                <a:spcPct val="115000"/>
              </a:lnSpc>
              <a:spcAft>
                <a:spcPts val="800"/>
              </a:spcAft>
            </a:pPr>
            <a:endParaRPr lang="pt-PT"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Marcador de Posição do Número do Diapositivo 3">
            <a:extLst>
              <a:ext uri="{FF2B5EF4-FFF2-40B4-BE49-F238E27FC236}">
                <a16:creationId xmlns:a16="http://schemas.microsoft.com/office/drawing/2014/main" id="{8601EC33-EFF2-CE87-7B30-00FB19906054}"/>
              </a:ext>
            </a:extLst>
          </p:cNvPr>
          <p:cNvSpPr>
            <a:spLocks noGrp="1"/>
          </p:cNvSpPr>
          <p:nvPr>
            <p:ph type="sldNum" sz="quarter" idx="5"/>
          </p:nvPr>
        </p:nvSpPr>
        <p:spPr/>
        <p:txBody>
          <a:bodyPr/>
          <a:lstStyle/>
          <a:p>
            <a:fld id="{667979F1-EF2A-4F87-A663-DC7D976061EE}" type="slidenum">
              <a:rPr lang="pt-PT" smtClean="0"/>
              <a:t>6</a:t>
            </a:fld>
            <a:endParaRPr lang="pt-PT"/>
          </a:p>
        </p:txBody>
      </p:sp>
    </p:spTree>
    <p:extLst>
      <p:ext uri="{BB962C8B-B14F-4D97-AF65-F5344CB8AC3E}">
        <p14:creationId xmlns:p14="http://schemas.microsoft.com/office/powerpoint/2010/main" val="2054980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B2BC7-2FC9-C6CA-D5AD-A2E7A8BC189B}"/>
            </a:ext>
          </a:extLst>
        </p:cNvPr>
        <p:cNvGrpSpPr/>
        <p:nvPr/>
      </p:nvGrpSpPr>
      <p:grpSpPr>
        <a:xfrm>
          <a:off x="0" y="0"/>
          <a:ext cx="0" cy="0"/>
          <a:chOff x="0" y="0"/>
          <a:chExt cx="0" cy="0"/>
        </a:xfrm>
      </p:grpSpPr>
      <p:sp>
        <p:nvSpPr>
          <p:cNvPr id="2" name="Marcador de Posição da Imagem do Diapositivo 1">
            <a:extLst>
              <a:ext uri="{FF2B5EF4-FFF2-40B4-BE49-F238E27FC236}">
                <a16:creationId xmlns:a16="http://schemas.microsoft.com/office/drawing/2014/main" id="{C7CA13B9-E7C1-EBA5-B4FA-939873830D2A}"/>
              </a:ext>
            </a:extLst>
          </p:cNvPr>
          <p:cNvSpPr>
            <a:spLocks noGrp="1" noRot="1" noChangeAspect="1"/>
          </p:cNvSpPr>
          <p:nvPr>
            <p:ph type="sldImg"/>
          </p:nvPr>
        </p:nvSpPr>
        <p:spPr/>
      </p:sp>
      <p:sp>
        <p:nvSpPr>
          <p:cNvPr id="3" name="Marcador de Posição de Notas 2">
            <a:extLst>
              <a:ext uri="{FF2B5EF4-FFF2-40B4-BE49-F238E27FC236}">
                <a16:creationId xmlns:a16="http://schemas.microsoft.com/office/drawing/2014/main" id="{6590C154-668B-E870-7063-08A869FB5C91}"/>
              </a:ext>
            </a:extLst>
          </p:cNvPr>
          <p:cNvSpPr>
            <a:spLocks noGrp="1"/>
          </p:cNvSpPr>
          <p:nvPr>
            <p:ph type="body" idx="1"/>
          </p:nvPr>
        </p:nvSpPr>
        <p:spPr/>
        <p:txBody>
          <a:bodyPr/>
          <a:lstStyle/>
          <a:p>
            <a:pPr marL="0" marR="0" lvl="0" indent="0" algn="l" defTabSz="914400" rtl="0" eaLnBrk="1" fontAlgn="auto" latinLnBrk="0" hangingPunct="1">
              <a:lnSpc>
                <a:spcPct val="115000"/>
              </a:lnSpc>
              <a:spcBef>
                <a:spcPts val="0"/>
              </a:spcBef>
              <a:spcAft>
                <a:spcPts val="800"/>
              </a:spcAft>
              <a:buClrTx/>
              <a:buSzTx/>
              <a:buFontTx/>
              <a:buNone/>
              <a:tabLst/>
              <a:defRPr/>
            </a:pPr>
            <a:r>
              <a:rPr lang="pt-PT" sz="1800" kern="100" dirty="0">
                <a:effectLst/>
                <a:latin typeface="Aptos" panose="020B0004020202020204" pitchFamily="34" charset="0"/>
                <a:ea typeface="Aptos" panose="020B0004020202020204" pitchFamily="34" charset="0"/>
                <a:cs typeface="Times New Roman" panose="02020603050405020304" pitchFamily="18" charset="0"/>
              </a:rPr>
              <a:t>No que requer às perguntas de investigação pretende-se dar resposta a como automatizar a deteção de vulnerabilidades e que recursos essa deteção consome e o seu impacto na performance. Como é que o controlador SDN pode melhorar a segurança da rede. E com que rapidez se podem aplicar as medidas de mitigação.</a:t>
            </a:r>
          </a:p>
          <a:p>
            <a:pPr>
              <a:lnSpc>
                <a:spcPct val="115000"/>
              </a:lnSpc>
              <a:spcAft>
                <a:spcPts val="800"/>
              </a:spcAft>
            </a:pPr>
            <a:endParaRPr lang="pt-PT"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Marcador de Posição do Número do Diapositivo 3">
            <a:extLst>
              <a:ext uri="{FF2B5EF4-FFF2-40B4-BE49-F238E27FC236}">
                <a16:creationId xmlns:a16="http://schemas.microsoft.com/office/drawing/2014/main" id="{B946BE2C-2026-EAB8-4E2E-83E816C5677E}"/>
              </a:ext>
            </a:extLst>
          </p:cNvPr>
          <p:cNvSpPr>
            <a:spLocks noGrp="1"/>
          </p:cNvSpPr>
          <p:nvPr>
            <p:ph type="sldNum" sz="quarter" idx="5"/>
          </p:nvPr>
        </p:nvSpPr>
        <p:spPr/>
        <p:txBody>
          <a:bodyPr/>
          <a:lstStyle/>
          <a:p>
            <a:fld id="{667979F1-EF2A-4F87-A663-DC7D976061EE}" type="slidenum">
              <a:rPr lang="pt-PT" smtClean="0"/>
              <a:t>7</a:t>
            </a:fld>
            <a:endParaRPr lang="pt-PT"/>
          </a:p>
        </p:txBody>
      </p:sp>
    </p:spTree>
    <p:extLst>
      <p:ext uri="{BB962C8B-B14F-4D97-AF65-F5344CB8AC3E}">
        <p14:creationId xmlns:p14="http://schemas.microsoft.com/office/powerpoint/2010/main" val="783383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29280-2CA7-65FD-F184-A741024469A4}"/>
            </a:ext>
          </a:extLst>
        </p:cNvPr>
        <p:cNvGrpSpPr/>
        <p:nvPr/>
      </p:nvGrpSpPr>
      <p:grpSpPr>
        <a:xfrm>
          <a:off x="0" y="0"/>
          <a:ext cx="0" cy="0"/>
          <a:chOff x="0" y="0"/>
          <a:chExt cx="0" cy="0"/>
        </a:xfrm>
      </p:grpSpPr>
      <p:sp>
        <p:nvSpPr>
          <p:cNvPr id="2" name="Marcador de Posição da Imagem do Diapositivo 1">
            <a:extLst>
              <a:ext uri="{FF2B5EF4-FFF2-40B4-BE49-F238E27FC236}">
                <a16:creationId xmlns:a16="http://schemas.microsoft.com/office/drawing/2014/main" id="{1EAC9D9C-C506-95D9-A35D-F0E49C9CD361}"/>
              </a:ext>
            </a:extLst>
          </p:cNvPr>
          <p:cNvSpPr>
            <a:spLocks noGrp="1" noRot="1" noChangeAspect="1"/>
          </p:cNvSpPr>
          <p:nvPr>
            <p:ph type="sldImg"/>
          </p:nvPr>
        </p:nvSpPr>
        <p:spPr/>
      </p:sp>
      <p:sp>
        <p:nvSpPr>
          <p:cNvPr id="3" name="Marcador de Posição de Notas 2">
            <a:extLst>
              <a:ext uri="{FF2B5EF4-FFF2-40B4-BE49-F238E27FC236}">
                <a16:creationId xmlns:a16="http://schemas.microsoft.com/office/drawing/2014/main" id="{0205D3B1-80A3-3843-6DBB-A657C525AEAD}"/>
              </a:ext>
            </a:extLst>
          </p:cNvPr>
          <p:cNvSpPr>
            <a:spLocks noGrp="1"/>
          </p:cNvSpPr>
          <p:nvPr>
            <p:ph type="body" idx="1"/>
          </p:nvPr>
        </p:nvSpPr>
        <p:spPr/>
        <p:txBody>
          <a:bodyPr/>
          <a:lstStyle/>
          <a:p>
            <a:pPr algn="just">
              <a:lnSpc>
                <a:spcPct val="115000"/>
              </a:lnSpc>
              <a:spcAft>
                <a:spcPts val="800"/>
              </a:spcAft>
            </a:pPr>
            <a:r>
              <a:rPr lang="pt-PT" sz="1800" kern="100" dirty="0">
                <a:effectLst/>
                <a:latin typeface="Aptos" panose="020B0004020202020204" pitchFamily="34" charset="0"/>
                <a:ea typeface="Aptos" panose="020B0004020202020204" pitchFamily="34" charset="0"/>
                <a:cs typeface="Times New Roman" panose="02020603050405020304" pitchFamily="18" charset="0"/>
              </a:rPr>
              <a:t>Para entender o estado da arte neste tema foi conduzida uma revisão de literatura, que inclusive se encontra publicada num artigo de revista da IEEE Access, onde se utilizou o método de </a:t>
            </a:r>
            <a:r>
              <a:rPr lang="pt-PT" sz="1800" kern="100" dirty="0" err="1">
                <a:effectLst/>
                <a:latin typeface="Aptos" panose="020B0004020202020204" pitchFamily="34" charset="0"/>
                <a:ea typeface="Aptos" panose="020B0004020202020204" pitchFamily="34" charset="0"/>
                <a:cs typeface="Times New Roman" panose="02020603050405020304" pitchFamily="18" charset="0"/>
              </a:rPr>
              <a:t>Systematic</a:t>
            </a:r>
            <a:r>
              <a:rPr lang="pt-PT" sz="1800" kern="100" dirty="0">
                <a:effectLst/>
                <a:latin typeface="Aptos" panose="020B0004020202020204" pitchFamily="34" charset="0"/>
                <a:ea typeface="Aptos" panose="020B0004020202020204" pitchFamily="34" charset="0"/>
                <a:cs typeface="Times New Roman" panose="02020603050405020304" pitchFamily="18" charset="0"/>
              </a:rPr>
              <a:t> </a:t>
            </a:r>
            <a:r>
              <a:rPr lang="pt-PT" sz="1800" kern="100" dirty="0" err="1">
                <a:effectLst/>
                <a:latin typeface="Aptos" panose="020B0004020202020204" pitchFamily="34" charset="0"/>
                <a:ea typeface="Aptos" panose="020B0004020202020204" pitchFamily="34" charset="0"/>
                <a:cs typeface="Times New Roman" panose="02020603050405020304" pitchFamily="18" charset="0"/>
              </a:rPr>
              <a:t>Literature</a:t>
            </a:r>
            <a:r>
              <a:rPr lang="pt-PT" sz="1800" kern="100" dirty="0">
                <a:effectLst/>
                <a:latin typeface="Aptos" panose="020B0004020202020204" pitchFamily="34" charset="0"/>
                <a:ea typeface="Aptos" panose="020B0004020202020204" pitchFamily="34" charset="0"/>
                <a:cs typeface="Times New Roman" panose="02020603050405020304" pitchFamily="18" charset="0"/>
              </a:rPr>
              <a:t> </a:t>
            </a:r>
            <a:r>
              <a:rPr lang="pt-PT" sz="1800" kern="100" dirty="0" err="1">
                <a:effectLst/>
                <a:latin typeface="Aptos" panose="020B0004020202020204" pitchFamily="34" charset="0"/>
                <a:ea typeface="Aptos" panose="020B0004020202020204" pitchFamily="34" charset="0"/>
                <a:cs typeface="Times New Roman" panose="02020603050405020304" pitchFamily="18" charset="0"/>
              </a:rPr>
              <a:t>Review</a:t>
            </a:r>
            <a:r>
              <a:rPr lang="pt-PT" sz="1800" kern="100" dirty="0">
                <a:effectLst/>
                <a:latin typeface="Aptos" panose="020B0004020202020204" pitchFamily="34" charset="0"/>
                <a:ea typeface="Aptos" panose="020B0004020202020204" pitchFamily="34" charset="0"/>
                <a:cs typeface="Times New Roman" panose="02020603050405020304" pitchFamily="18" charset="0"/>
              </a:rPr>
              <a:t> para recolher trabalhos relacionados com a deteção e mitigação de vulnerabilidades em SDN. No total foram analisados 52 </a:t>
            </a:r>
            <a:r>
              <a:rPr lang="pt-PT" sz="1800" kern="100" dirty="0" err="1">
                <a:effectLst/>
                <a:latin typeface="Aptos" panose="020B0004020202020204" pitchFamily="34" charset="0"/>
                <a:ea typeface="Aptos" panose="020B0004020202020204" pitchFamily="34" charset="0"/>
                <a:cs typeface="Times New Roman" panose="02020603050405020304" pitchFamily="18" charset="0"/>
              </a:rPr>
              <a:t>papers</a:t>
            </a:r>
            <a:r>
              <a:rPr lang="pt-PT" sz="1800" kern="100" dirty="0">
                <a:effectLst/>
                <a:latin typeface="Aptos" panose="020B0004020202020204" pitchFamily="34" charset="0"/>
                <a:ea typeface="Aptos" panose="020B0004020202020204" pitchFamily="34" charset="0"/>
                <a:cs typeface="Times New Roman" panose="02020603050405020304" pitchFamily="18" charset="0"/>
              </a:rPr>
              <a:t> o que corresponde a cerca de 5% dos trabalhos recolhidos.</a:t>
            </a:r>
          </a:p>
          <a:p>
            <a:endParaRPr lang="pt-PT" dirty="0"/>
          </a:p>
        </p:txBody>
      </p:sp>
      <p:sp>
        <p:nvSpPr>
          <p:cNvPr id="4" name="Marcador de Posição do Número do Diapositivo 3">
            <a:extLst>
              <a:ext uri="{FF2B5EF4-FFF2-40B4-BE49-F238E27FC236}">
                <a16:creationId xmlns:a16="http://schemas.microsoft.com/office/drawing/2014/main" id="{3ADDFADB-E188-BE5C-FC92-6BC4DF9A6437}"/>
              </a:ext>
            </a:extLst>
          </p:cNvPr>
          <p:cNvSpPr>
            <a:spLocks noGrp="1"/>
          </p:cNvSpPr>
          <p:nvPr>
            <p:ph type="sldNum" sz="quarter" idx="5"/>
          </p:nvPr>
        </p:nvSpPr>
        <p:spPr/>
        <p:txBody>
          <a:bodyPr/>
          <a:lstStyle/>
          <a:p>
            <a:fld id="{667979F1-EF2A-4F87-A663-DC7D976061EE}" type="slidenum">
              <a:rPr lang="pt-PT" smtClean="0"/>
              <a:t>8</a:t>
            </a:fld>
            <a:endParaRPr lang="pt-PT"/>
          </a:p>
        </p:txBody>
      </p:sp>
    </p:spTree>
    <p:extLst>
      <p:ext uri="{BB962C8B-B14F-4D97-AF65-F5344CB8AC3E}">
        <p14:creationId xmlns:p14="http://schemas.microsoft.com/office/powerpoint/2010/main" val="3912631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C28ED9-4A97-33FA-84EA-B666594BDD7E}"/>
            </a:ext>
          </a:extLst>
        </p:cNvPr>
        <p:cNvGrpSpPr/>
        <p:nvPr/>
      </p:nvGrpSpPr>
      <p:grpSpPr>
        <a:xfrm>
          <a:off x="0" y="0"/>
          <a:ext cx="0" cy="0"/>
          <a:chOff x="0" y="0"/>
          <a:chExt cx="0" cy="0"/>
        </a:xfrm>
      </p:grpSpPr>
      <p:sp>
        <p:nvSpPr>
          <p:cNvPr id="2" name="Marcador de Posição da Imagem do Diapositivo 1">
            <a:extLst>
              <a:ext uri="{FF2B5EF4-FFF2-40B4-BE49-F238E27FC236}">
                <a16:creationId xmlns:a16="http://schemas.microsoft.com/office/drawing/2014/main" id="{778FF659-88BF-3CF8-55BA-E3F2B61C92BE}"/>
              </a:ext>
            </a:extLst>
          </p:cNvPr>
          <p:cNvSpPr>
            <a:spLocks noGrp="1" noRot="1" noChangeAspect="1"/>
          </p:cNvSpPr>
          <p:nvPr>
            <p:ph type="sldImg"/>
          </p:nvPr>
        </p:nvSpPr>
        <p:spPr/>
      </p:sp>
      <p:sp>
        <p:nvSpPr>
          <p:cNvPr id="3" name="Marcador de Posição de Notas 2">
            <a:extLst>
              <a:ext uri="{FF2B5EF4-FFF2-40B4-BE49-F238E27FC236}">
                <a16:creationId xmlns:a16="http://schemas.microsoft.com/office/drawing/2014/main" id="{00C0D3A6-29E5-CBAB-E629-FBA532B31D59}"/>
              </a:ext>
            </a:extLst>
          </p:cNvPr>
          <p:cNvSpPr>
            <a:spLocks noGrp="1"/>
          </p:cNvSpPr>
          <p:nvPr>
            <p:ph type="body" idx="1"/>
          </p:nvPr>
        </p:nvSpPr>
        <p:spPr/>
        <p:txBody>
          <a:bodyPr/>
          <a:lstStyle/>
          <a:p>
            <a:pPr algn="just">
              <a:lnSpc>
                <a:spcPct val="115000"/>
              </a:lnSpc>
              <a:spcAft>
                <a:spcPts val="800"/>
              </a:spcAft>
            </a:pPr>
            <a:r>
              <a:rPr lang="pt-PT" sz="1800" kern="100" dirty="0">
                <a:effectLst/>
                <a:latin typeface="Aptos" panose="020B0004020202020204" pitchFamily="34" charset="0"/>
                <a:ea typeface="Aptos" panose="020B0004020202020204" pitchFamily="34" charset="0"/>
                <a:cs typeface="Times New Roman" panose="02020603050405020304" pitchFamily="18" charset="0"/>
              </a:rPr>
              <a:t>Passando agora à análise dos trabalhos. No que diz respeito aos trabalhos de deteção percebeu-se que há poucos trabalhos focados na avaliação de vulnerabilidades e que há necessidade de incorporar ferramentas de deteção ativa em SDN. Para além disso notou-se falta de utilização de indicadores de risco </a:t>
            </a:r>
            <a:r>
              <a:rPr lang="pt-PT" sz="1800" kern="100" dirty="0" err="1">
                <a:effectLst/>
                <a:latin typeface="Aptos" panose="020B0004020202020204" pitchFamily="34" charset="0"/>
                <a:ea typeface="Aptos" panose="020B0004020202020204" pitchFamily="34" charset="0"/>
                <a:cs typeface="Times New Roman" panose="02020603050405020304" pitchFamily="18" charset="0"/>
              </a:rPr>
              <a:t>standardizados</a:t>
            </a:r>
            <a:r>
              <a:rPr lang="pt-PT" sz="1800" kern="100" dirty="0">
                <a:effectLst/>
                <a:latin typeface="Aptos" panose="020B0004020202020204" pitchFamily="34" charset="0"/>
                <a:ea typeface="Aptos" panose="020B0004020202020204" pitchFamily="34" charset="0"/>
                <a:cs typeface="Times New Roman" panose="02020603050405020304" pitchFamily="18" charset="0"/>
              </a:rPr>
              <a:t>, e sem a utilização destes torna-se muito difícil avaliar a gravidade das vulnerabilidades e consequente aplicação de medidas de mitigação adequadas.</a:t>
            </a:r>
          </a:p>
        </p:txBody>
      </p:sp>
      <p:sp>
        <p:nvSpPr>
          <p:cNvPr id="4" name="Marcador de Posição do Número do Diapositivo 3">
            <a:extLst>
              <a:ext uri="{FF2B5EF4-FFF2-40B4-BE49-F238E27FC236}">
                <a16:creationId xmlns:a16="http://schemas.microsoft.com/office/drawing/2014/main" id="{C89AE626-2BD6-662B-F935-AC39EC8C11AD}"/>
              </a:ext>
            </a:extLst>
          </p:cNvPr>
          <p:cNvSpPr>
            <a:spLocks noGrp="1"/>
          </p:cNvSpPr>
          <p:nvPr>
            <p:ph type="sldNum" sz="quarter" idx="5"/>
          </p:nvPr>
        </p:nvSpPr>
        <p:spPr/>
        <p:txBody>
          <a:bodyPr/>
          <a:lstStyle/>
          <a:p>
            <a:fld id="{667979F1-EF2A-4F87-A663-DC7D976061EE}" type="slidenum">
              <a:rPr lang="pt-PT" smtClean="0"/>
              <a:t>9</a:t>
            </a:fld>
            <a:endParaRPr lang="pt-PT"/>
          </a:p>
        </p:txBody>
      </p:sp>
    </p:spTree>
    <p:extLst>
      <p:ext uri="{BB962C8B-B14F-4D97-AF65-F5344CB8AC3E}">
        <p14:creationId xmlns:p14="http://schemas.microsoft.com/office/powerpoint/2010/main" val="442270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o de Título">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pt-PT"/>
              <a:t>Clique para editar o estilo de título do Modelo Global</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PT"/>
              <a:t>Clique para editar o estilo de subtítulo do Modelo Global</a:t>
            </a:r>
            <a:endParaRPr lang="en-US" dirty="0"/>
          </a:p>
        </p:txBody>
      </p:sp>
      <p:sp>
        <p:nvSpPr>
          <p:cNvPr id="4" name="Date Placeholder 3"/>
          <p:cNvSpPr>
            <a:spLocks noGrp="1"/>
          </p:cNvSpPr>
          <p:nvPr>
            <p:ph type="dt" sz="half" idx="10"/>
          </p:nvPr>
        </p:nvSpPr>
        <p:spPr/>
        <p:txBody>
          <a:bodyPr/>
          <a:lstStyle/>
          <a:p>
            <a:fld id="{29433941-55A7-4AAA-B01A-5A49B56924F0}" type="datetime1">
              <a:rPr lang="en-US" smtClean="0"/>
              <a:t>12/10/2024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FC498BEE-8FC2-4B70-B625-2F89C4605154}" type="datetime1">
              <a:rPr lang="en-US" smtClean="0"/>
              <a:t>12/10/2024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e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E0204918-C23D-485A-9EF6-AE49C9FF4B13}" type="datetime1">
              <a:rPr lang="en-US" smtClean="0"/>
              <a:t>12/10/2024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Content Placeholder 2"/>
          <p:cNvSpPr>
            <a:spLocks noGrp="1"/>
          </p:cNvSpPr>
          <p:nvPr>
            <p:ph idx="1"/>
          </p:nvPr>
        </p:nvSpPr>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D353E054-7B21-4C07-8F65-8A0B8392307A}" type="datetime1">
              <a:rPr lang="en-US" smtClean="0"/>
              <a:t>12/10/2024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E482DC-2269-4F26-9D2A-7E44B1A4CD8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cção">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Clique para editar os estilos do texto de Modelo Global</a:t>
            </a:r>
          </a:p>
        </p:txBody>
      </p:sp>
      <p:sp>
        <p:nvSpPr>
          <p:cNvPr id="4" name="Date Placeholder 3"/>
          <p:cNvSpPr>
            <a:spLocks noGrp="1"/>
          </p:cNvSpPr>
          <p:nvPr>
            <p:ph type="dt" sz="half" idx="10"/>
          </p:nvPr>
        </p:nvSpPr>
        <p:spPr/>
        <p:txBody>
          <a:bodyPr/>
          <a:lstStyle/>
          <a:p>
            <a:fld id="{CC8AE91D-0B3E-463E-99D5-E391B285525E}" type="datetime1">
              <a:rPr lang="en-US" smtClean="0"/>
              <a:t>12/10/2024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pt-PT"/>
              <a:t>Clique para editar o estilo de título do Modelo Global</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5" name="Date Placeholder 4"/>
          <p:cNvSpPr>
            <a:spLocks noGrp="1"/>
          </p:cNvSpPr>
          <p:nvPr>
            <p:ph type="dt" sz="half" idx="10"/>
          </p:nvPr>
        </p:nvSpPr>
        <p:spPr/>
        <p:txBody>
          <a:bodyPr/>
          <a:lstStyle/>
          <a:p>
            <a:fld id="{B6E3BA02-5614-461B-8F63-69A287888EBA}" type="datetime1">
              <a:rPr lang="en-US" smtClean="0"/>
              <a:t>12/10/2024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pt-PT"/>
              <a:t>Clique para editar o estilo de título do Modelo Global</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4" name="Content Placeholder 3"/>
          <p:cNvSpPr>
            <a:spLocks noGrp="1"/>
          </p:cNvSpPr>
          <p:nvPr>
            <p:ph sz="half" idx="2"/>
          </p:nvPr>
        </p:nvSpPr>
        <p:spPr>
          <a:xfrm>
            <a:off x="1097280" y="2582335"/>
            <a:ext cx="4937760" cy="3286760"/>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6" name="Content Placeholder 5"/>
          <p:cNvSpPr>
            <a:spLocks noGrp="1"/>
          </p:cNvSpPr>
          <p:nvPr>
            <p:ph sz="quarter" idx="4"/>
          </p:nvPr>
        </p:nvSpPr>
        <p:spPr>
          <a:xfrm>
            <a:off x="6217920" y="2582334"/>
            <a:ext cx="4937760" cy="3286760"/>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7" name="Date Placeholder 6"/>
          <p:cNvSpPr>
            <a:spLocks noGrp="1"/>
          </p:cNvSpPr>
          <p:nvPr>
            <p:ph type="dt" sz="half" idx="10"/>
          </p:nvPr>
        </p:nvSpPr>
        <p:spPr/>
        <p:txBody>
          <a:bodyPr/>
          <a:lstStyle/>
          <a:p>
            <a:fld id="{F0D80CF7-4890-4B8D-B2B0-B3D4A256EED8}" type="datetime1">
              <a:rPr lang="en-US" smtClean="0"/>
              <a:t>12/10/2024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Date Placeholder 2"/>
          <p:cNvSpPr>
            <a:spLocks noGrp="1"/>
          </p:cNvSpPr>
          <p:nvPr>
            <p:ph type="dt" sz="half" idx="10"/>
          </p:nvPr>
        </p:nvSpPr>
        <p:spPr/>
        <p:txBody>
          <a:bodyPr/>
          <a:lstStyle/>
          <a:p>
            <a:fld id="{D6F87F63-6754-4ABE-B78E-B0AC872630BF}" type="datetime1">
              <a:rPr lang="en-US" smtClean="0"/>
              <a:t>12/10/2024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4FDF10D-0BCB-4D87-A697-03A4765A0AF8}" type="datetime1">
              <a:rPr lang="en-US" smtClean="0"/>
              <a:t>12/10/2024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pt-PT"/>
              <a:t>Clique para editar o estilo de título do Modelo Global</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461F32B-E3AB-4C76-9C98-9BA608A7905E}" type="datetime1">
              <a:rPr lang="en-US" smtClean="0"/>
              <a:t>12/10/2024</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pt-PT"/>
              <a:t>Clique para editar o estilo de título do Modelo Global</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PT"/>
              <a:t>Clique no ícone para adicionar uma imagem</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fld id="{D9DF04D3-D0B6-4725-A42D-4D0F2ACED59B}" type="datetime1">
              <a:rPr lang="en-US" smtClean="0"/>
              <a:t>12/10/2024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pt-PT"/>
              <a:t>Clique para editar o estilo de título do Modelo Global</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5F129D4-0461-4D06-AC26-0E9260386956}" type="datetime1">
              <a:rPr lang="en-US" smtClean="0"/>
              <a:t>12/10/2024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‹nº›</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14.xml"/><Relationship Id="rId16"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19.png"/><Relationship Id="rId4" Type="http://schemas.openxmlformats.org/officeDocument/2006/relationships/image" Target="../media/image1.png"/><Relationship Id="rId9"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0C4039-E0AE-EFB7-0D72-2BC521DF8D7C}"/>
              </a:ext>
            </a:extLst>
          </p:cNvPr>
          <p:cNvSpPr>
            <a:spLocks noGrp="1"/>
          </p:cNvSpPr>
          <p:nvPr>
            <p:ph type="ctrTitle" idx="4294967295"/>
          </p:nvPr>
        </p:nvSpPr>
        <p:spPr>
          <a:xfrm>
            <a:off x="1066800" y="977900"/>
            <a:ext cx="10058400" cy="2278063"/>
          </a:xfrm>
        </p:spPr>
        <p:txBody>
          <a:bodyPr>
            <a:normAutofit/>
          </a:bodyPr>
          <a:lstStyle/>
          <a:p>
            <a:pPr algn="ctr"/>
            <a:r>
              <a:rPr lang="pt-PT" sz="3200" dirty="0" err="1"/>
              <a:t>Proactive</a:t>
            </a:r>
            <a:r>
              <a:rPr lang="pt-PT" sz="3200" dirty="0"/>
              <a:t> </a:t>
            </a:r>
            <a:r>
              <a:rPr lang="pt-PT" sz="3200" dirty="0" err="1"/>
              <a:t>Discovery</a:t>
            </a:r>
            <a:r>
              <a:rPr lang="pt-PT" sz="3200" dirty="0"/>
              <a:t> </a:t>
            </a:r>
            <a:r>
              <a:rPr lang="pt-PT" sz="3200" dirty="0" err="1"/>
              <a:t>and</a:t>
            </a:r>
            <a:r>
              <a:rPr lang="pt-PT" sz="3200" dirty="0"/>
              <a:t> </a:t>
            </a:r>
            <a:r>
              <a:rPr lang="pt-PT" sz="3200" dirty="0" err="1"/>
              <a:t>Mitigation</a:t>
            </a:r>
            <a:r>
              <a:rPr lang="pt-PT" sz="3200" dirty="0"/>
              <a:t> </a:t>
            </a:r>
            <a:r>
              <a:rPr lang="pt-PT" sz="3200" dirty="0" err="1"/>
              <a:t>of</a:t>
            </a:r>
            <a:r>
              <a:rPr lang="pt-PT" sz="3200" dirty="0"/>
              <a:t> </a:t>
            </a:r>
            <a:r>
              <a:rPr lang="pt-PT" sz="3200" dirty="0" err="1"/>
              <a:t>Security</a:t>
            </a:r>
            <a:r>
              <a:rPr lang="pt-PT" sz="3200" dirty="0"/>
              <a:t> </a:t>
            </a:r>
            <a:r>
              <a:rPr lang="pt-PT" sz="3200" dirty="0" err="1"/>
              <a:t>Vulnerabilities</a:t>
            </a:r>
            <a:r>
              <a:rPr lang="pt-PT" sz="3200" dirty="0"/>
              <a:t> </a:t>
            </a:r>
            <a:r>
              <a:rPr lang="pt-PT" sz="3200" dirty="0" err="1"/>
              <a:t>Leveraged</a:t>
            </a:r>
            <a:r>
              <a:rPr lang="pt-PT" sz="3200" dirty="0"/>
              <a:t> </a:t>
            </a:r>
            <a:r>
              <a:rPr lang="pt-PT" sz="3200" dirty="0" err="1"/>
              <a:t>by</a:t>
            </a:r>
            <a:r>
              <a:rPr lang="pt-PT" sz="3200" dirty="0"/>
              <a:t> Software-</a:t>
            </a:r>
            <a:r>
              <a:rPr lang="pt-PT" sz="3200" dirty="0" err="1"/>
              <a:t>Defined</a:t>
            </a:r>
            <a:r>
              <a:rPr lang="pt-PT" sz="3200" dirty="0"/>
              <a:t> Networks</a:t>
            </a:r>
          </a:p>
        </p:txBody>
      </p:sp>
      <p:sp>
        <p:nvSpPr>
          <p:cNvPr id="3" name="Subtítulo 2">
            <a:extLst>
              <a:ext uri="{FF2B5EF4-FFF2-40B4-BE49-F238E27FC236}">
                <a16:creationId xmlns:a16="http://schemas.microsoft.com/office/drawing/2014/main" id="{2FEC04C2-C41C-1922-A406-6B446E75AB59}"/>
              </a:ext>
            </a:extLst>
          </p:cNvPr>
          <p:cNvSpPr>
            <a:spLocks noGrp="1"/>
          </p:cNvSpPr>
          <p:nvPr>
            <p:ph type="subTitle" idx="4294967295"/>
          </p:nvPr>
        </p:nvSpPr>
        <p:spPr>
          <a:xfrm>
            <a:off x="951053" y="4653416"/>
            <a:ext cx="10058400" cy="1423987"/>
          </a:xfrm>
        </p:spPr>
        <p:txBody>
          <a:bodyPr>
            <a:normAutofit/>
          </a:bodyPr>
          <a:lstStyle/>
          <a:p>
            <a:r>
              <a:rPr lang="pt-PT" sz="1600" b="1" dirty="0" err="1"/>
              <a:t>Supervisors</a:t>
            </a:r>
            <a:r>
              <a:rPr lang="pt-PT" sz="1600" b="1" dirty="0"/>
              <a:t>:</a:t>
            </a:r>
          </a:p>
          <a:p>
            <a:r>
              <a:rPr lang="pt-PT" sz="1600" dirty="0"/>
              <a:t>José André Moura, </a:t>
            </a:r>
            <a:r>
              <a:rPr lang="pt-PT" sz="1600" dirty="0" err="1"/>
              <a:t>Assistant</a:t>
            </a:r>
            <a:r>
              <a:rPr lang="pt-PT" sz="1600" dirty="0"/>
              <a:t> Professor, </a:t>
            </a:r>
            <a:r>
              <a:rPr lang="pt-PT" sz="1600" dirty="0" err="1"/>
              <a:t>Iscte</a:t>
            </a:r>
            <a:r>
              <a:rPr lang="pt-PT" sz="1600" dirty="0"/>
              <a:t>-IUL</a:t>
            </a:r>
          </a:p>
          <a:p>
            <a:r>
              <a:rPr lang="pt-PT" sz="1600" dirty="0"/>
              <a:t>Rui Neto Marinheiro, </a:t>
            </a:r>
            <a:r>
              <a:rPr lang="pt-PT" sz="1600" dirty="0" err="1"/>
              <a:t>Associate</a:t>
            </a:r>
            <a:r>
              <a:rPr lang="pt-PT" sz="1600" dirty="0"/>
              <a:t> Professor, </a:t>
            </a:r>
            <a:r>
              <a:rPr lang="pt-PT" sz="1600" dirty="0" err="1"/>
              <a:t>Iscte</a:t>
            </a:r>
            <a:r>
              <a:rPr lang="pt-PT" sz="1600" dirty="0"/>
              <a:t>-IUL</a:t>
            </a:r>
          </a:p>
        </p:txBody>
      </p:sp>
      <p:pic>
        <p:nvPicPr>
          <p:cNvPr id="1026" name="Picture 2" descr="Uma imagem com texto, captura de ecrã, Tipo de letra, Gráficos&#10;&#10;Descrição gerada automaticamente">
            <a:extLst>
              <a:ext uri="{FF2B5EF4-FFF2-40B4-BE49-F238E27FC236}">
                <a16:creationId xmlns:a16="http://schemas.microsoft.com/office/drawing/2014/main" id="{7B811E14-D406-1699-7D2F-E3601D156A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10035" y="-55162"/>
            <a:ext cx="2981965" cy="814114"/>
          </a:xfrm>
          <a:prstGeom prst="rect">
            <a:avLst/>
          </a:prstGeom>
          <a:noFill/>
          <a:extLst>
            <a:ext uri="{909E8E84-426E-40DD-AFC4-6F175D3DCCD1}">
              <a14:hiddenFill xmlns:a14="http://schemas.microsoft.com/office/drawing/2010/main">
                <a:solidFill>
                  <a:srgbClr val="FFFFFF"/>
                </a:solidFill>
              </a14:hiddenFill>
            </a:ext>
          </a:extLst>
        </p:spPr>
      </p:pic>
      <p:cxnSp>
        <p:nvCxnSpPr>
          <p:cNvPr id="4" name="Conexão reta 3">
            <a:extLst>
              <a:ext uri="{FF2B5EF4-FFF2-40B4-BE49-F238E27FC236}">
                <a16:creationId xmlns:a16="http://schemas.microsoft.com/office/drawing/2014/main" id="{8CAE08B5-4B02-07E5-9271-8456E654E538}"/>
              </a:ext>
            </a:extLst>
          </p:cNvPr>
          <p:cNvCxnSpPr>
            <a:cxnSpLocks/>
          </p:cNvCxnSpPr>
          <p:nvPr/>
        </p:nvCxnSpPr>
        <p:spPr>
          <a:xfrm>
            <a:off x="1261742" y="3298577"/>
            <a:ext cx="9439275" cy="0"/>
          </a:xfrm>
          <a:prstGeom prst="line">
            <a:avLst/>
          </a:prstGeom>
          <a:ln w="6350">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8" name="CaixaDeTexto 4">
            <a:extLst>
              <a:ext uri="{FF2B5EF4-FFF2-40B4-BE49-F238E27FC236}">
                <a16:creationId xmlns:a16="http://schemas.microsoft.com/office/drawing/2014/main" id="{B7A06BFF-B1EE-5F82-2620-267A0C60DECB}"/>
              </a:ext>
            </a:extLst>
          </p:cNvPr>
          <p:cNvSpPr txBox="1"/>
          <p:nvPr/>
        </p:nvSpPr>
        <p:spPr>
          <a:xfrm>
            <a:off x="1182546" y="3429000"/>
            <a:ext cx="9826907" cy="83099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2000" i="1" dirty="0">
                <a:latin typeface="+mj-lt"/>
              </a:rPr>
              <a:t>Master in Telecommunications and Computer Science</a:t>
            </a:r>
          </a:p>
          <a:p>
            <a:pPr algn="ctr"/>
            <a:endParaRPr lang="en-GB" sz="1000" i="1" dirty="0">
              <a:latin typeface="+mj-lt"/>
            </a:endParaRPr>
          </a:p>
          <a:p>
            <a:pPr algn="ctr"/>
            <a:r>
              <a:rPr lang="en-GB" b="1" dirty="0">
                <a:latin typeface="+mj-lt"/>
              </a:rPr>
              <a:t>João Francisco Rosa Polónio</a:t>
            </a:r>
          </a:p>
        </p:txBody>
      </p:sp>
      <p:sp>
        <p:nvSpPr>
          <p:cNvPr id="9" name="Marcador de Posição do Número do Diapositivo 8">
            <a:extLst>
              <a:ext uri="{FF2B5EF4-FFF2-40B4-BE49-F238E27FC236}">
                <a16:creationId xmlns:a16="http://schemas.microsoft.com/office/drawing/2014/main" id="{EAFA19D8-0CE4-8169-6BC1-DD7A74563A4A}"/>
              </a:ext>
            </a:extLst>
          </p:cNvPr>
          <p:cNvSpPr>
            <a:spLocks noGrp="1"/>
          </p:cNvSpPr>
          <p:nvPr>
            <p:ph type="sldNum" sz="quarter" idx="12"/>
          </p:nvPr>
        </p:nvSpPr>
        <p:spPr/>
        <p:txBody>
          <a:bodyPr/>
          <a:lstStyle/>
          <a:p>
            <a:fld id="{4FAB73BC-B049-4115-A692-8D63A059BFB8}" type="slidenum">
              <a:rPr lang="en-US" smtClean="0"/>
              <a:pPr/>
              <a:t>1</a:t>
            </a:fld>
            <a:endParaRPr lang="en-US" dirty="0"/>
          </a:p>
        </p:txBody>
      </p:sp>
    </p:spTree>
    <p:extLst>
      <p:ext uri="{BB962C8B-B14F-4D97-AF65-F5344CB8AC3E}">
        <p14:creationId xmlns:p14="http://schemas.microsoft.com/office/powerpoint/2010/main" val="2935325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A32689-6153-D038-EBE2-03D83AFE9EB9}"/>
            </a:ext>
          </a:extLst>
        </p:cNvPr>
        <p:cNvGrpSpPr/>
        <p:nvPr/>
      </p:nvGrpSpPr>
      <p:grpSpPr>
        <a:xfrm>
          <a:off x="0" y="0"/>
          <a:ext cx="0" cy="0"/>
          <a:chOff x="0" y="0"/>
          <a:chExt cx="0" cy="0"/>
        </a:xfrm>
      </p:grpSpPr>
      <p:sp>
        <p:nvSpPr>
          <p:cNvPr id="2" name="Marcador de Posição do Número do Diapositivo 1">
            <a:extLst>
              <a:ext uri="{FF2B5EF4-FFF2-40B4-BE49-F238E27FC236}">
                <a16:creationId xmlns:a16="http://schemas.microsoft.com/office/drawing/2014/main" id="{88A6140E-19C6-5E54-85D4-2B151F76AC27}"/>
              </a:ext>
            </a:extLst>
          </p:cNvPr>
          <p:cNvSpPr>
            <a:spLocks noGrp="1"/>
          </p:cNvSpPr>
          <p:nvPr>
            <p:ph type="sldNum" sz="quarter" idx="12"/>
          </p:nvPr>
        </p:nvSpPr>
        <p:spPr/>
        <p:txBody>
          <a:bodyPr/>
          <a:lstStyle/>
          <a:p>
            <a:fld id="{4FAB73BC-B049-4115-A692-8D63A059BFB8}" type="slidenum">
              <a:rPr lang="en-US" smtClean="0"/>
              <a:pPr/>
              <a:t>10</a:t>
            </a:fld>
            <a:endParaRPr lang="en-US" dirty="0"/>
          </a:p>
        </p:txBody>
      </p:sp>
      <p:sp>
        <p:nvSpPr>
          <p:cNvPr id="3" name="Título 2">
            <a:extLst>
              <a:ext uri="{FF2B5EF4-FFF2-40B4-BE49-F238E27FC236}">
                <a16:creationId xmlns:a16="http://schemas.microsoft.com/office/drawing/2014/main" id="{1C80251C-F3E5-A319-5E0F-253543A601FF}"/>
              </a:ext>
            </a:extLst>
          </p:cNvPr>
          <p:cNvSpPr>
            <a:spLocks noGrp="1"/>
          </p:cNvSpPr>
          <p:nvPr>
            <p:ph type="title" idx="4294967295"/>
          </p:nvPr>
        </p:nvSpPr>
        <p:spPr>
          <a:xfrm>
            <a:off x="498070" y="533400"/>
            <a:ext cx="10058400" cy="641350"/>
          </a:xfrm>
        </p:spPr>
        <p:txBody>
          <a:bodyPr>
            <a:normAutofit/>
          </a:bodyPr>
          <a:lstStyle/>
          <a:p>
            <a:r>
              <a:rPr lang="pt-PT" sz="2800" b="1" dirty="0" err="1">
                <a:solidFill>
                  <a:srgbClr val="0070C0"/>
                </a:solidFill>
                <a:latin typeface="Consolas" panose="020B0609020204030204" pitchFamily="49" charset="0"/>
              </a:rPr>
              <a:t>Literature</a:t>
            </a:r>
            <a:r>
              <a:rPr lang="pt-PT" sz="2800" b="1" dirty="0">
                <a:solidFill>
                  <a:srgbClr val="0070C0"/>
                </a:solidFill>
                <a:latin typeface="Consolas" panose="020B0609020204030204" pitchFamily="49" charset="0"/>
              </a:rPr>
              <a:t> </a:t>
            </a:r>
            <a:r>
              <a:rPr lang="pt-PT" sz="2800" b="1" dirty="0" err="1">
                <a:solidFill>
                  <a:srgbClr val="0070C0"/>
                </a:solidFill>
                <a:latin typeface="Consolas" panose="020B0609020204030204" pitchFamily="49" charset="0"/>
              </a:rPr>
              <a:t>Review</a:t>
            </a:r>
            <a:r>
              <a:rPr lang="pt-PT" sz="2800" b="1" dirty="0">
                <a:solidFill>
                  <a:srgbClr val="0070C0"/>
                </a:solidFill>
                <a:latin typeface="Consolas" panose="020B0609020204030204" pitchFamily="49" charset="0"/>
              </a:rPr>
              <a:t>: </a:t>
            </a:r>
            <a:r>
              <a:rPr lang="pt-PT" sz="2800" b="1" dirty="0" err="1">
                <a:solidFill>
                  <a:srgbClr val="0070C0"/>
                </a:solidFill>
                <a:latin typeface="Consolas" panose="020B0609020204030204" pitchFamily="49" charset="0"/>
              </a:rPr>
              <a:t>Mitigation</a:t>
            </a:r>
            <a:r>
              <a:rPr lang="pt-PT" sz="2800" b="1" dirty="0">
                <a:solidFill>
                  <a:srgbClr val="0070C0"/>
                </a:solidFill>
                <a:latin typeface="Consolas" panose="020B0609020204030204" pitchFamily="49" charset="0"/>
              </a:rPr>
              <a:t> - Data Plane</a:t>
            </a:r>
          </a:p>
        </p:txBody>
      </p:sp>
      <p:pic>
        <p:nvPicPr>
          <p:cNvPr id="4" name="Picture 2" descr="Uma imagem com texto, captura de ecrã, Tipo de letra, Gráficos&#10;&#10;Descrição gerada automaticamente">
            <a:extLst>
              <a:ext uri="{FF2B5EF4-FFF2-40B4-BE49-F238E27FC236}">
                <a16:creationId xmlns:a16="http://schemas.microsoft.com/office/drawing/2014/main" id="{9C647407-1BB0-A3D5-09BD-6422F38C57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2841" y="-55162"/>
            <a:ext cx="2349159" cy="64135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7B973E5-CD2F-80A6-BDBB-7CFDA71D33F1}"/>
              </a:ext>
            </a:extLst>
          </p:cNvPr>
          <p:cNvSpPr txBox="1"/>
          <p:nvPr/>
        </p:nvSpPr>
        <p:spPr>
          <a:xfrm>
            <a:off x="577953" y="1763312"/>
            <a:ext cx="10634530" cy="1569660"/>
          </a:xfrm>
          <a:prstGeom prst="rect">
            <a:avLst/>
          </a:prstGeom>
          <a:noFill/>
        </p:spPr>
        <p:txBody>
          <a:bodyPr wrap="square">
            <a:spAutoFit/>
          </a:bodyPr>
          <a:lstStyle/>
          <a:p>
            <a:pPr marL="342900" indent="-342900" algn="l">
              <a:buFont typeface="Arial" panose="020B0604020202020204" pitchFamily="34" charset="0"/>
              <a:buChar char="•"/>
            </a:pPr>
            <a:r>
              <a:rPr lang="en-US" sz="2400" dirty="0"/>
              <a:t>Methods designed to mitigate attacks but may be adapted.</a:t>
            </a:r>
            <a:endParaRPr lang="en-US" sz="2400" dirty="0">
              <a:latin typeface="NimbusRomNo9L-Regu"/>
            </a:endParaRPr>
          </a:p>
          <a:p>
            <a:pPr marL="342900" indent="-342900" algn="l">
              <a:buFont typeface="Arial" panose="020B0604020202020204" pitchFamily="34" charset="0"/>
              <a:buChar char="•"/>
            </a:pPr>
            <a:r>
              <a:rPr lang="en-US" sz="2400" dirty="0">
                <a:latin typeface="NimbusRomNo9L-Regu"/>
              </a:rPr>
              <a:t>No use of </a:t>
            </a:r>
            <a:r>
              <a:rPr lang="en-US" sz="2400" b="1" dirty="0">
                <a:solidFill>
                  <a:schemeClr val="accent2"/>
                </a:solidFill>
                <a:latin typeface="NimbusRomNo9L-Regu"/>
              </a:rPr>
              <a:t>risk indicators</a:t>
            </a:r>
            <a:r>
              <a:rPr lang="en-US" sz="2400" dirty="0">
                <a:latin typeface="NimbusRomNo9L-Regu"/>
              </a:rPr>
              <a:t>.</a:t>
            </a:r>
          </a:p>
          <a:p>
            <a:pPr marL="342900" indent="-342900" algn="l">
              <a:buFont typeface="Arial" panose="020B0604020202020204" pitchFamily="34" charset="0"/>
              <a:buChar char="•"/>
            </a:pPr>
            <a:r>
              <a:rPr lang="en-US" sz="2400" dirty="0"/>
              <a:t>Difficult to proactively detect security flaws.</a:t>
            </a:r>
          </a:p>
          <a:p>
            <a:pPr marL="342900" indent="-342900">
              <a:buFont typeface="Arial" panose="020B0604020202020204" pitchFamily="34" charset="0"/>
              <a:buChar char="•"/>
            </a:pPr>
            <a:r>
              <a:rPr lang="en-US" sz="2400" dirty="0">
                <a:latin typeface="NimbusRomNo9L-Regu"/>
              </a:rPr>
              <a:t>Total of </a:t>
            </a:r>
            <a:r>
              <a:rPr lang="en-US" sz="2400" b="1" dirty="0">
                <a:solidFill>
                  <a:schemeClr val="accent2"/>
                </a:solidFill>
                <a:latin typeface="NimbusRomNo9L-Regu"/>
              </a:rPr>
              <a:t>7</a:t>
            </a:r>
            <a:r>
              <a:rPr lang="en-US" sz="2400" dirty="0">
                <a:latin typeface="NimbusRomNo9L-Regu"/>
              </a:rPr>
              <a:t> papers.</a:t>
            </a:r>
          </a:p>
        </p:txBody>
      </p:sp>
      <p:pic>
        <p:nvPicPr>
          <p:cNvPr id="8" name="Imagem 7">
            <a:extLst>
              <a:ext uri="{FF2B5EF4-FFF2-40B4-BE49-F238E27FC236}">
                <a16:creationId xmlns:a16="http://schemas.microsoft.com/office/drawing/2014/main" id="{96ED5535-D91D-BBE9-907E-2E1FBF9B7B8F}"/>
              </a:ext>
            </a:extLst>
          </p:cNvPr>
          <p:cNvPicPr>
            <a:picLocks noChangeAspect="1"/>
          </p:cNvPicPr>
          <p:nvPr/>
        </p:nvPicPr>
        <p:blipFill>
          <a:blip r:embed="rId4"/>
          <a:srcRect t="19917"/>
          <a:stretch/>
        </p:blipFill>
        <p:spPr>
          <a:xfrm>
            <a:off x="2292268" y="4322020"/>
            <a:ext cx="7243414" cy="1609676"/>
          </a:xfrm>
          <a:prstGeom prst="rect">
            <a:avLst/>
          </a:prstGeom>
        </p:spPr>
      </p:pic>
      <p:sp>
        <p:nvSpPr>
          <p:cNvPr id="6" name="CaixaDeTexto 5">
            <a:extLst>
              <a:ext uri="{FF2B5EF4-FFF2-40B4-BE49-F238E27FC236}">
                <a16:creationId xmlns:a16="http://schemas.microsoft.com/office/drawing/2014/main" id="{041ADCFE-420F-A91F-0722-B791C6495D3E}"/>
              </a:ext>
            </a:extLst>
          </p:cNvPr>
          <p:cNvSpPr txBox="1"/>
          <p:nvPr/>
        </p:nvSpPr>
        <p:spPr>
          <a:xfrm>
            <a:off x="3792753" y="3921534"/>
            <a:ext cx="4314579" cy="369332"/>
          </a:xfrm>
          <a:prstGeom prst="rect">
            <a:avLst/>
          </a:prstGeom>
          <a:noFill/>
        </p:spPr>
        <p:txBody>
          <a:bodyPr wrap="none" rtlCol="0">
            <a:spAutoFit/>
          </a:bodyPr>
          <a:lstStyle/>
          <a:p>
            <a:r>
              <a:rPr lang="pt-PT" dirty="0" err="1">
                <a:latin typeface="Corbel" panose="020B0503020204020204" pitchFamily="34" charset="0"/>
              </a:rPr>
              <a:t>Mitigation</a:t>
            </a:r>
            <a:r>
              <a:rPr lang="pt-PT" dirty="0">
                <a:latin typeface="Corbel" panose="020B0503020204020204" pitchFamily="34" charset="0"/>
              </a:rPr>
              <a:t> </a:t>
            </a:r>
            <a:r>
              <a:rPr lang="pt-PT" dirty="0" err="1">
                <a:latin typeface="Corbel" panose="020B0503020204020204" pitchFamily="34" charset="0"/>
              </a:rPr>
              <a:t>Papers</a:t>
            </a:r>
            <a:r>
              <a:rPr lang="pt-PT" dirty="0">
                <a:latin typeface="Corbel" panose="020B0503020204020204" pitchFamily="34" charset="0"/>
              </a:rPr>
              <a:t> </a:t>
            </a:r>
            <a:r>
              <a:rPr lang="pt-PT" dirty="0" err="1">
                <a:latin typeface="Corbel" panose="020B0503020204020204" pitchFamily="34" charset="0"/>
              </a:rPr>
              <a:t>Comparison</a:t>
            </a:r>
            <a:r>
              <a:rPr lang="pt-PT" dirty="0">
                <a:latin typeface="Corbel" panose="020B0503020204020204" pitchFamily="34" charset="0"/>
              </a:rPr>
              <a:t> – Data Plane</a:t>
            </a:r>
          </a:p>
        </p:txBody>
      </p:sp>
    </p:spTree>
    <p:extLst>
      <p:ext uri="{BB962C8B-B14F-4D97-AF65-F5344CB8AC3E}">
        <p14:creationId xmlns:p14="http://schemas.microsoft.com/office/powerpoint/2010/main" val="2078934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63B9D-F319-919E-39B2-499A28DD522B}"/>
            </a:ext>
          </a:extLst>
        </p:cNvPr>
        <p:cNvGrpSpPr/>
        <p:nvPr/>
      </p:nvGrpSpPr>
      <p:grpSpPr>
        <a:xfrm>
          <a:off x="0" y="0"/>
          <a:ext cx="0" cy="0"/>
          <a:chOff x="0" y="0"/>
          <a:chExt cx="0" cy="0"/>
        </a:xfrm>
      </p:grpSpPr>
      <p:sp>
        <p:nvSpPr>
          <p:cNvPr id="2" name="Marcador de Posição do Número do Diapositivo 1">
            <a:extLst>
              <a:ext uri="{FF2B5EF4-FFF2-40B4-BE49-F238E27FC236}">
                <a16:creationId xmlns:a16="http://schemas.microsoft.com/office/drawing/2014/main" id="{7A69D832-585F-B3B4-FA12-231F9F2D4321}"/>
              </a:ext>
            </a:extLst>
          </p:cNvPr>
          <p:cNvSpPr>
            <a:spLocks noGrp="1"/>
          </p:cNvSpPr>
          <p:nvPr>
            <p:ph type="sldNum" sz="quarter" idx="12"/>
          </p:nvPr>
        </p:nvSpPr>
        <p:spPr/>
        <p:txBody>
          <a:bodyPr/>
          <a:lstStyle/>
          <a:p>
            <a:fld id="{4FAB73BC-B049-4115-A692-8D63A059BFB8}" type="slidenum">
              <a:rPr lang="en-US" smtClean="0"/>
              <a:pPr/>
              <a:t>11</a:t>
            </a:fld>
            <a:endParaRPr lang="en-US" dirty="0"/>
          </a:p>
        </p:txBody>
      </p:sp>
      <p:sp>
        <p:nvSpPr>
          <p:cNvPr id="3" name="Título 2">
            <a:extLst>
              <a:ext uri="{FF2B5EF4-FFF2-40B4-BE49-F238E27FC236}">
                <a16:creationId xmlns:a16="http://schemas.microsoft.com/office/drawing/2014/main" id="{FBADE18C-8CE8-EAE6-3A87-FB30080DB591}"/>
              </a:ext>
            </a:extLst>
          </p:cNvPr>
          <p:cNvSpPr>
            <a:spLocks noGrp="1"/>
          </p:cNvSpPr>
          <p:nvPr>
            <p:ph type="title" idx="4294967295"/>
          </p:nvPr>
        </p:nvSpPr>
        <p:spPr>
          <a:xfrm>
            <a:off x="498070" y="533400"/>
            <a:ext cx="10058400" cy="641350"/>
          </a:xfrm>
        </p:spPr>
        <p:txBody>
          <a:bodyPr>
            <a:normAutofit/>
          </a:bodyPr>
          <a:lstStyle/>
          <a:p>
            <a:r>
              <a:rPr lang="pt-PT" sz="2800" b="1" dirty="0" err="1">
                <a:solidFill>
                  <a:srgbClr val="0070C0"/>
                </a:solidFill>
                <a:latin typeface="Consolas" panose="020B0609020204030204" pitchFamily="49" charset="0"/>
              </a:rPr>
              <a:t>Literature</a:t>
            </a:r>
            <a:r>
              <a:rPr lang="pt-PT" sz="2800" b="1" dirty="0">
                <a:solidFill>
                  <a:srgbClr val="0070C0"/>
                </a:solidFill>
                <a:latin typeface="Consolas" panose="020B0609020204030204" pitchFamily="49" charset="0"/>
              </a:rPr>
              <a:t> </a:t>
            </a:r>
            <a:r>
              <a:rPr lang="pt-PT" sz="2800" b="1" dirty="0" err="1">
                <a:solidFill>
                  <a:srgbClr val="0070C0"/>
                </a:solidFill>
                <a:latin typeface="Consolas" panose="020B0609020204030204" pitchFamily="49" charset="0"/>
              </a:rPr>
              <a:t>Review</a:t>
            </a:r>
            <a:r>
              <a:rPr lang="pt-PT" sz="2800" b="1" dirty="0">
                <a:solidFill>
                  <a:srgbClr val="0070C0"/>
                </a:solidFill>
                <a:latin typeface="Consolas" panose="020B0609020204030204" pitchFamily="49" charset="0"/>
              </a:rPr>
              <a:t>: </a:t>
            </a:r>
            <a:r>
              <a:rPr lang="pt-PT" sz="2800" b="1" dirty="0" err="1">
                <a:solidFill>
                  <a:srgbClr val="0070C0"/>
                </a:solidFill>
                <a:latin typeface="Consolas" panose="020B0609020204030204" pitchFamily="49" charset="0"/>
              </a:rPr>
              <a:t>Mitigation</a:t>
            </a:r>
            <a:r>
              <a:rPr lang="pt-PT" sz="2800" b="1" dirty="0">
                <a:solidFill>
                  <a:srgbClr val="0070C0"/>
                </a:solidFill>
                <a:latin typeface="Consolas" panose="020B0609020204030204" pitchFamily="49" charset="0"/>
              </a:rPr>
              <a:t> – </a:t>
            </a:r>
            <a:r>
              <a:rPr lang="pt-PT" sz="2800" b="1" dirty="0" err="1">
                <a:solidFill>
                  <a:srgbClr val="0070C0"/>
                </a:solidFill>
                <a:latin typeface="Consolas" panose="020B0609020204030204" pitchFamily="49" charset="0"/>
              </a:rPr>
              <a:t>Control</a:t>
            </a:r>
            <a:r>
              <a:rPr lang="pt-PT" sz="2800" b="1" dirty="0">
                <a:solidFill>
                  <a:srgbClr val="0070C0"/>
                </a:solidFill>
                <a:latin typeface="Consolas" panose="020B0609020204030204" pitchFamily="49" charset="0"/>
              </a:rPr>
              <a:t> Plane</a:t>
            </a:r>
          </a:p>
        </p:txBody>
      </p:sp>
      <p:pic>
        <p:nvPicPr>
          <p:cNvPr id="4" name="Picture 2" descr="Uma imagem com texto, captura de ecrã, Tipo de letra, Gráficos&#10;&#10;Descrição gerada automaticamente">
            <a:extLst>
              <a:ext uri="{FF2B5EF4-FFF2-40B4-BE49-F238E27FC236}">
                <a16:creationId xmlns:a16="http://schemas.microsoft.com/office/drawing/2014/main" id="{51185A7C-A39B-7B84-FA04-6875831985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2841" y="-55162"/>
            <a:ext cx="2349159" cy="64135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20D7B26D-6C7D-1A54-6643-B85D7DDEB63D}"/>
              </a:ext>
            </a:extLst>
          </p:cNvPr>
          <p:cNvSpPr txBox="1"/>
          <p:nvPr/>
        </p:nvSpPr>
        <p:spPr>
          <a:xfrm>
            <a:off x="498070" y="1583595"/>
            <a:ext cx="7723818" cy="2677656"/>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NimbusRomNo9L-Regu"/>
              </a:rPr>
              <a:t>Not enough </a:t>
            </a:r>
            <a:r>
              <a:rPr lang="en-US" sz="2400" b="0" i="0" u="none" strike="noStrike" baseline="0" dirty="0">
                <a:latin typeface="NimbusRomNo9L-Regu"/>
              </a:rPr>
              <a:t>use of </a:t>
            </a:r>
            <a:r>
              <a:rPr lang="en-US" sz="2400" b="1" i="0" u="none" strike="noStrike" baseline="0" dirty="0">
                <a:solidFill>
                  <a:schemeClr val="accent2"/>
                </a:solidFill>
                <a:latin typeface="NimbusRomNo9L-Regu"/>
              </a:rPr>
              <a:t>risk indicators</a:t>
            </a:r>
            <a:r>
              <a:rPr lang="en-US" sz="2400" b="0" i="0" u="none" strike="noStrike" baseline="0" dirty="0">
                <a:latin typeface="NimbusRomNo9L-Regu"/>
              </a:rPr>
              <a:t>.</a:t>
            </a:r>
            <a:endParaRPr lang="en-US" sz="2400" dirty="0">
              <a:latin typeface="NimbusRomNo9L-Regu"/>
            </a:endParaRPr>
          </a:p>
          <a:p>
            <a:pPr marL="342900" indent="-342900">
              <a:buFont typeface="Arial" panose="020B0604020202020204" pitchFamily="34" charset="0"/>
              <a:buChar char="•"/>
            </a:pPr>
            <a:r>
              <a:rPr lang="en-US" sz="2400" dirty="0">
                <a:latin typeface="NimbusRomNo9L-Regu"/>
              </a:rPr>
              <a:t>Lacking </a:t>
            </a:r>
            <a:r>
              <a:rPr lang="en-US" sz="2400" b="0" i="0" u="none" strike="noStrike" baseline="0" dirty="0">
                <a:latin typeface="NimbusRomNo9L-Regu"/>
              </a:rPr>
              <a:t>complete solutions that demonstrate measurable effects on </a:t>
            </a:r>
            <a:r>
              <a:rPr lang="en-US" sz="2400" b="1" i="0" u="none" strike="noStrike" baseline="0" dirty="0">
                <a:solidFill>
                  <a:schemeClr val="accent2"/>
                </a:solidFill>
                <a:latin typeface="NimbusRomNo9L-Regu"/>
              </a:rPr>
              <a:t>network performance</a:t>
            </a:r>
            <a:r>
              <a:rPr lang="en-US" sz="2400" b="0" i="0" u="none" strike="noStrike" baseline="0" dirty="0">
                <a:latin typeface="NimbusRomNo9L-Regu"/>
              </a:rPr>
              <a:t>.</a:t>
            </a:r>
          </a:p>
          <a:p>
            <a:pPr marL="342900" indent="-342900">
              <a:buFont typeface="Arial" panose="020B0604020202020204" pitchFamily="34" charset="0"/>
              <a:buChar char="•"/>
            </a:pPr>
            <a:r>
              <a:rPr lang="en-US" sz="2400" dirty="0">
                <a:latin typeface="NimbusRomNo9L-Regu"/>
              </a:rPr>
              <a:t>Total of </a:t>
            </a:r>
            <a:r>
              <a:rPr lang="en-US" sz="2400" b="1" dirty="0">
                <a:solidFill>
                  <a:schemeClr val="accent2"/>
                </a:solidFill>
                <a:latin typeface="NimbusRomNo9L-Regu"/>
              </a:rPr>
              <a:t>42</a:t>
            </a:r>
            <a:r>
              <a:rPr lang="en-US" sz="2400" dirty="0">
                <a:latin typeface="NimbusRomNo9L-Regu"/>
              </a:rPr>
              <a:t> papers.</a:t>
            </a:r>
          </a:p>
          <a:p>
            <a:pPr marL="342900" indent="-342900">
              <a:buFont typeface="Arial" panose="020B0604020202020204" pitchFamily="34" charset="0"/>
              <a:buChar char="•"/>
            </a:pPr>
            <a:endParaRPr lang="en-US" sz="2400" dirty="0">
              <a:latin typeface="NimbusRomNo9L-Regu"/>
            </a:endParaRPr>
          </a:p>
          <a:p>
            <a:pPr marL="342900" indent="-342900">
              <a:buFont typeface="Arial" panose="020B0604020202020204" pitchFamily="34" charset="0"/>
              <a:buChar char="•"/>
            </a:pPr>
            <a:r>
              <a:rPr lang="en-US" sz="2400" i="0" u="none" strike="noStrike" baseline="0" dirty="0">
                <a:latin typeface="NimbusRomNo9L-Regu"/>
              </a:rPr>
              <a:t>Few works on </a:t>
            </a:r>
            <a:r>
              <a:rPr lang="en-US" sz="2400" b="1" i="0" u="none" strike="noStrike" baseline="0" dirty="0">
                <a:solidFill>
                  <a:schemeClr val="accent2"/>
                </a:solidFill>
                <a:latin typeface="NimbusRomNo9L-Regu"/>
              </a:rPr>
              <a:t>proactive </a:t>
            </a:r>
            <a:r>
              <a:rPr lang="en-US" sz="2400" i="0" u="none" strike="noStrike" baseline="0" dirty="0">
                <a:latin typeface="NimbusRomNo9L-Regu"/>
              </a:rPr>
              <a:t>measures.</a:t>
            </a:r>
          </a:p>
          <a:p>
            <a:pPr marL="342900" indent="-342900">
              <a:buFont typeface="Arial" panose="020B0604020202020204" pitchFamily="34" charset="0"/>
              <a:buChar char="•"/>
            </a:pPr>
            <a:r>
              <a:rPr lang="en-US" sz="2400" i="0" u="none" strike="noStrike" baseline="0" dirty="0">
                <a:latin typeface="NimbusRomNo9L-Regu"/>
              </a:rPr>
              <a:t>Even those don't have fully </a:t>
            </a:r>
            <a:r>
              <a:rPr lang="en-US" sz="2400" b="1" i="0" u="none" strike="noStrike" baseline="0" dirty="0">
                <a:solidFill>
                  <a:schemeClr val="accent2"/>
                </a:solidFill>
                <a:latin typeface="NimbusRomNo9L-Regu"/>
              </a:rPr>
              <a:t>automated</a:t>
            </a:r>
            <a:r>
              <a:rPr lang="en-US" sz="2400" i="0" u="none" strike="noStrike" baseline="0" dirty="0">
                <a:latin typeface="NimbusRomNo9L-Regu"/>
              </a:rPr>
              <a:t> measures</a:t>
            </a:r>
          </a:p>
        </p:txBody>
      </p:sp>
      <p:pic>
        <p:nvPicPr>
          <p:cNvPr id="6" name="Imagem 5">
            <a:extLst>
              <a:ext uri="{FF2B5EF4-FFF2-40B4-BE49-F238E27FC236}">
                <a16:creationId xmlns:a16="http://schemas.microsoft.com/office/drawing/2014/main" id="{73B7B32F-6361-E93A-0784-5DFE197AE6F7}"/>
              </a:ext>
            </a:extLst>
          </p:cNvPr>
          <p:cNvPicPr>
            <a:picLocks noChangeAspect="1"/>
          </p:cNvPicPr>
          <p:nvPr/>
        </p:nvPicPr>
        <p:blipFill>
          <a:blip r:embed="rId4"/>
          <a:stretch>
            <a:fillRect/>
          </a:stretch>
        </p:blipFill>
        <p:spPr>
          <a:xfrm>
            <a:off x="8034189" y="2752401"/>
            <a:ext cx="3617304" cy="3118822"/>
          </a:xfrm>
          <a:prstGeom prst="rect">
            <a:avLst/>
          </a:prstGeom>
        </p:spPr>
      </p:pic>
      <p:sp>
        <p:nvSpPr>
          <p:cNvPr id="9" name="Seta: Para Baixo 8">
            <a:extLst>
              <a:ext uri="{FF2B5EF4-FFF2-40B4-BE49-F238E27FC236}">
                <a16:creationId xmlns:a16="http://schemas.microsoft.com/office/drawing/2014/main" id="{B7EFF96D-E0FD-753F-72F2-67C766C6B6A4}"/>
              </a:ext>
            </a:extLst>
          </p:cNvPr>
          <p:cNvSpPr/>
          <p:nvPr/>
        </p:nvSpPr>
        <p:spPr>
          <a:xfrm>
            <a:off x="3302962" y="4407869"/>
            <a:ext cx="414528" cy="65836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0" name="CaixaDeTexto 9">
            <a:extLst>
              <a:ext uri="{FF2B5EF4-FFF2-40B4-BE49-F238E27FC236}">
                <a16:creationId xmlns:a16="http://schemas.microsoft.com/office/drawing/2014/main" id="{6180236F-00D7-7823-F87F-FBD309901948}"/>
              </a:ext>
            </a:extLst>
          </p:cNvPr>
          <p:cNvSpPr txBox="1"/>
          <p:nvPr/>
        </p:nvSpPr>
        <p:spPr>
          <a:xfrm>
            <a:off x="1850156" y="5274405"/>
            <a:ext cx="3440365" cy="461665"/>
          </a:xfrm>
          <a:prstGeom prst="rect">
            <a:avLst/>
          </a:prstGeom>
          <a:noFill/>
        </p:spPr>
        <p:txBody>
          <a:bodyPr wrap="none" rtlCol="0">
            <a:spAutoFit/>
          </a:bodyPr>
          <a:lstStyle/>
          <a:p>
            <a:r>
              <a:rPr lang="pt-PT" sz="2400" b="1" dirty="0">
                <a:solidFill>
                  <a:schemeClr val="accent2"/>
                </a:solidFill>
                <a:latin typeface="Corbel" panose="020B0503020204020204" pitchFamily="34" charset="0"/>
              </a:rPr>
              <a:t>New </a:t>
            </a:r>
            <a:r>
              <a:rPr lang="pt-PT" sz="2400" b="1" dirty="0" err="1">
                <a:solidFill>
                  <a:schemeClr val="accent2"/>
                </a:solidFill>
                <a:latin typeface="Corbel" panose="020B0503020204020204" pitchFamily="34" charset="0"/>
              </a:rPr>
              <a:t>approaches</a:t>
            </a:r>
            <a:r>
              <a:rPr lang="pt-PT" sz="2400" b="1" dirty="0">
                <a:solidFill>
                  <a:schemeClr val="accent2"/>
                </a:solidFill>
                <a:latin typeface="Corbel" panose="020B0503020204020204" pitchFamily="34" charset="0"/>
              </a:rPr>
              <a:t> </a:t>
            </a:r>
            <a:r>
              <a:rPr lang="pt-PT" sz="2400" b="1" dirty="0" err="1">
                <a:solidFill>
                  <a:schemeClr val="accent2"/>
                </a:solidFill>
                <a:latin typeface="Corbel" panose="020B0503020204020204" pitchFamily="34" charset="0"/>
              </a:rPr>
              <a:t>needed</a:t>
            </a:r>
            <a:endParaRPr lang="pt-PT" sz="2400" b="1" dirty="0">
              <a:solidFill>
                <a:schemeClr val="accent2"/>
              </a:solidFill>
              <a:latin typeface="Corbel" panose="020B0503020204020204" pitchFamily="34" charset="0"/>
            </a:endParaRPr>
          </a:p>
        </p:txBody>
      </p:sp>
    </p:spTree>
    <p:extLst>
      <p:ext uri="{BB962C8B-B14F-4D97-AF65-F5344CB8AC3E}">
        <p14:creationId xmlns:p14="http://schemas.microsoft.com/office/powerpoint/2010/main" val="24077412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5D6218-7476-A4E0-4532-769D0D501908}"/>
            </a:ext>
          </a:extLst>
        </p:cNvPr>
        <p:cNvGrpSpPr/>
        <p:nvPr/>
      </p:nvGrpSpPr>
      <p:grpSpPr>
        <a:xfrm>
          <a:off x="0" y="0"/>
          <a:ext cx="0" cy="0"/>
          <a:chOff x="0" y="0"/>
          <a:chExt cx="0" cy="0"/>
        </a:xfrm>
      </p:grpSpPr>
      <p:sp>
        <p:nvSpPr>
          <p:cNvPr id="2" name="Marcador de Posição do Número do Diapositivo 1">
            <a:extLst>
              <a:ext uri="{FF2B5EF4-FFF2-40B4-BE49-F238E27FC236}">
                <a16:creationId xmlns:a16="http://schemas.microsoft.com/office/drawing/2014/main" id="{43796704-30E2-5216-181E-CCD9D36EF708}"/>
              </a:ext>
            </a:extLst>
          </p:cNvPr>
          <p:cNvSpPr>
            <a:spLocks noGrp="1"/>
          </p:cNvSpPr>
          <p:nvPr>
            <p:ph type="sldNum" sz="quarter" idx="12"/>
          </p:nvPr>
        </p:nvSpPr>
        <p:spPr/>
        <p:txBody>
          <a:bodyPr/>
          <a:lstStyle/>
          <a:p>
            <a:fld id="{4FAB73BC-B049-4115-A692-8D63A059BFB8}" type="slidenum">
              <a:rPr lang="en-US" smtClean="0"/>
              <a:pPr/>
              <a:t>12</a:t>
            </a:fld>
            <a:endParaRPr lang="en-US" dirty="0"/>
          </a:p>
        </p:txBody>
      </p:sp>
      <p:sp>
        <p:nvSpPr>
          <p:cNvPr id="3" name="Título 2">
            <a:extLst>
              <a:ext uri="{FF2B5EF4-FFF2-40B4-BE49-F238E27FC236}">
                <a16:creationId xmlns:a16="http://schemas.microsoft.com/office/drawing/2014/main" id="{D2BCDEB9-828F-5BF9-637E-9DF561E9FAFA}"/>
              </a:ext>
            </a:extLst>
          </p:cNvPr>
          <p:cNvSpPr>
            <a:spLocks noGrp="1"/>
          </p:cNvSpPr>
          <p:nvPr>
            <p:ph type="title" idx="4294967295"/>
          </p:nvPr>
        </p:nvSpPr>
        <p:spPr>
          <a:xfrm>
            <a:off x="498070" y="533400"/>
            <a:ext cx="10058400" cy="641350"/>
          </a:xfrm>
        </p:spPr>
        <p:txBody>
          <a:bodyPr>
            <a:normAutofit/>
          </a:bodyPr>
          <a:lstStyle/>
          <a:p>
            <a:r>
              <a:rPr lang="pt-PT" sz="2800" b="1" dirty="0" err="1">
                <a:solidFill>
                  <a:srgbClr val="0070C0"/>
                </a:solidFill>
                <a:latin typeface="Consolas" panose="020B0609020204030204" pitchFamily="49" charset="0"/>
              </a:rPr>
              <a:t>Architecture</a:t>
            </a:r>
            <a:r>
              <a:rPr lang="pt-PT" sz="2800" b="1" dirty="0">
                <a:solidFill>
                  <a:srgbClr val="0070C0"/>
                </a:solidFill>
                <a:latin typeface="Consolas" panose="020B0609020204030204" pitchFamily="49" charset="0"/>
              </a:rPr>
              <a:t> Design</a:t>
            </a:r>
          </a:p>
        </p:txBody>
      </p:sp>
      <p:pic>
        <p:nvPicPr>
          <p:cNvPr id="4" name="Picture 2" descr="Uma imagem com texto, captura de ecrã, Tipo de letra, Gráficos&#10;&#10;Descrição gerada automaticamente">
            <a:extLst>
              <a:ext uri="{FF2B5EF4-FFF2-40B4-BE49-F238E27FC236}">
                <a16:creationId xmlns:a16="http://schemas.microsoft.com/office/drawing/2014/main" id="{AFC1FCB3-1E55-5F38-B86D-02E78D19B7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2841" y="-55162"/>
            <a:ext cx="2349159" cy="641350"/>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FCFE5459-7A09-FFBA-29FE-635444812958}"/>
              </a:ext>
            </a:extLst>
          </p:cNvPr>
          <p:cNvSpPr txBox="1"/>
          <p:nvPr/>
        </p:nvSpPr>
        <p:spPr>
          <a:xfrm>
            <a:off x="498070" y="1193800"/>
            <a:ext cx="11480026" cy="40011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GB" sz="20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Building Blocks</a:t>
            </a:r>
          </a:p>
        </p:txBody>
      </p:sp>
      <p:pic>
        <p:nvPicPr>
          <p:cNvPr id="6" name="Imagem 5">
            <a:extLst>
              <a:ext uri="{FF2B5EF4-FFF2-40B4-BE49-F238E27FC236}">
                <a16:creationId xmlns:a16="http://schemas.microsoft.com/office/drawing/2014/main" id="{1DB80AB2-B772-DB0C-F6DA-D2CBD50920AD}"/>
              </a:ext>
            </a:extLst>
          </p:cNvPr>
          <p:cNvPicPr>
            <a:picLocks noChangeAspect="1"/>
          </p:cNvPicPr>
          <p:nvPr/>
        </p:nvPicPr>
        <p:blipFill>
          <a:blip r:embed="rId4"/>
          <a:stretch>
            <a:fillRect/>
          </a:stretch>
        </p:blipFill>
        <p:spPr>
          <a:xfrm>
            <a:off x="1227550" y="2659915"/>
            <a:ext cx="6960522" cy="3664685"/>
          </a:xfrm>
          <a:prstGeom prst="rect">
            <a:avLst/>
          </a:prstGeom>
        </p:spPr>
      </p:pic>
      <p:sp>
        <p:nvSpPr>
          <p:cNvPr id="5" name="CaixaDeTexto 4">
            <a:extLst>
              <a:ext uri="{FF2B5EF4-FFF2-40B4-BE49-F238E27FC236}">
                <a16:creationId xmlns:a16="http://schemas.microsoft.com/office/drawing/2014/main" id="{34CF56BD-0E96-40D6-B2B4-F32DEA8B0B34}"/>
              </a:ext>
            </a:extLst>
          </p:cNvPr>
          <p:cNvSpPr txBox="1"/>
          <p:nvPr/>
        </p:nvSpPr>
        <p:spPr>
          <a:xfrm>
            <a:off x="498070" y="1882669"/>
            <a:ext cx="11447874"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Corbel" panose="020B0503020204020204" pitchFamily="34" charset="0"/>
              </a:rPr>
              <a:t>L</a:t>
            </a:r>
            <a:r>
              <a:rPr lang="en-US" sz="2000" b="0" i="0" u="none" strike="noStrike" baseline="0" dirty="0">
                <a:latin typeface="Corbel" panose="020B0503020204020204" pitchFamily="34" charset="0"/>
              </a:rPr>
              <a:t>imited number of studies focusing on both vulnerability </a:t>
            </a:r>
            <a:r>
              <a:rPr lang="en-US" sz="2000" b="1" i="0" u="none" strike="noStrike" baseline="0" dirty="0">
                <a:solidFill>
                  <a:schemeClr val="accent2"/>
                </a:solidFill>
                <a:latin typeface="Corbel" panose="020B0503020204020204" pitchFamily="34" charset="0"/>
              </a:rPr>
              <a:t>detection</a:t>
            </a:r>
            <a:r>
              <a:rPr lang="en-US" sz="2000" b="0" i="0" u="none" strike="noStrike" baseline="0" dirty="0">
                <a:latin typeface="Corbel" panose="020B0503020204020204" pitchFamily="34" charset="0"/>
              </a:rPr>
              <a:t> and </a:t>
            </a:r>
            <a:r>
              <a:rPr lang="en-US" sz="2000" b="1" i="0" u="none" strike="noStrike" baseline="0" dirty="0">
                <a:solidFill>
                  <a:schemeClr val="accent2"/>
                </a:solidFill>
                <a:latin typeface="Corbel" panose="020B0503020204020204" pitchFamily="34" charset="0"/>
              </a:rPr>
              <a:t>mitigation</a:t>
            </a:r>
            <a:r>
              <a:rPr lang="en-US" sz="2000" b="0" i="0" u="none" strike="noStrike" baseline="0" dirty="0">
                <a:latin typeface="Corbel" panose="020B0503020204020204" pitchFamily="34" charset="0"/>
              </a:rPr>
              <a:t>. </a:t>
            </a:r>
          </a:p>
          <a:p>
            <a:pPr marL="342900" indent="-342900">
              <a:buFont typeface="Arial" panose="020B0604020202020204" pitchFamily="34" charset="0"/>
              <a:buChar char="•"/>
            </a:pPr>
            <a:r>
              <a:rPr lang="en-US" sz="2000" b="0" i="0" u="none" strike="noStrike" baseline="0" dirty="0">
                <a:latin typeface="Corbel" panose="020B0503020204020204" pitchFamily="34" charset="0"/>
              </a:rPr>
              <a:t>Absence of deploying a </a:t>
            </a:r>
            <a:r>
              <a:rPr lang="en-US" sz="2000" b="1" i="0" u="none" strike="noStrike" baseline="0" dirty="0">
                <a:solidFill>
                  <a:schemeClr val="accent2"/>
                </a:solidFill>
                <a:latin typeface="Corbel" panose="020B0503020204020204" pitchFamily="34" charset="0"/>
              </a:rPr>
              <a:t>SOAR</a:t>
            </a:r>
            <a:r>
              <a:rPr lang="en-US" sz="2000" b="0" i="0" u="none" strike="noStrike" baseline="0" dirty="0">
                <a:latin typeface="Corbel" panose="020B0503020204020204" pitchFamily="34" charset="0"/>
              </a:rPr>
              <a:t> in SDN to coordinate the various tools.</a:t>
            </a:r>
          </a:p>
        </p:txBody>
      </p:sp>
      <p:sp>
        <p:nvSpPr>
          <p:cNvPr id="9" name="CaixaDeTexto 8">
            <a:extLst>
              <a:ext uri="{FF2B5EF4-FFF2-40B4-BE49-F238E27FC236}">
                <a16:creationId xmlns:a16="http://schemas.microsoft.com/office/drawing/2014/main" id="{4DF424A6-2463-422F-4C26-E4C56814DF4B}"/>
              </a:ext>
            </a:extLst>
          </p:cNvPr>
          <p:cNvSpPr txBox="1"/>
          <p:nvPr/>
        </p:nvSpPr>
        <p:spPr>
          <a:xfrm>
            <a:off x="8517330" y="2736502"/>
            <a:ext cx="5951138" cy="1384995"/>
          </a:xfrm>
          <a:prstGeom prst="rect">
            <a:avLst/>
          </a:prstGeom>
          <a:noFill/>
        </p:spPr>
        <p:txBody>
          <a:bodyPr wrap="square">
            <a:spAutoFit/>
          </a:bodyPr>
          <a:lstStyle/>
          <a:p>
            <a:pPr marL="342900" indent="-342900">
              <a:buFont typeface="Wingdings" panose="05000000000000000000" pitchFamily="2" charset="2"/>
              <a:buChar char="ü"/>
            </a:pPr>
            <a:r>
              <a:rPr lang="pt-PT" sz="2800" b="1" dirty="0" err="1">
                <a:solidFill>
                  <a:schemeClr val="accent2"/>
                </a:solidFill>
                <a:latin typeface="Corbel" panose="020B0503020204020204" pitchFamily="34" charset="0"/>
              </a:rPr>
              <a:t>Proactivity</a:t>
            </a:r>
            <a:endParaRPr lang="pt-PT" sz="2800" b="1" dirty="0">
              <a:solidFill>
                <a:schemeClr val="accent2"/>
              </a:solidFill>
              <a:latin typeface="Corbel" panose="020B0503020204020204" pitchFamily="34" charset="0"/>
            </a:endParaRPr>
          </a:p>
          <a:p>
            <a:pPr marL="342900" indent="-342900">
              <a:buFont typeface="Wingdings" panose="05000000000000000000" pitchFamily="2" charset="2"/>
              <a:buChar char="ü"/>
            </a:pPr>
            <a:r>
              <a:rPr lang="pt-PT" sz="2800" b="1" dirty="0" err="1">
                <a:solidFill>
                  <a:schemeClr val="accent2"/>
                </a:solidFill>
                <a:latin typeface="Corbel" panose="020B0503020204020204" pitchFamily="34" charset="0"/>
              </a:rPr>
              <a:t>Interoperability</a:t>
            </a:r>
            <a:endParaRPr lang="pt-PT" sz="2800" b="1" dirty="0">
              <a:solidFill>
                <a:schemeClr val="accent2"/>
              </a:solidFill>
              <a:latin typeface="Corbel" panose="020B0503020204020204" pitchFamily="34" charset="0"/>
            </a:endParaRPr>
          </a:p>
          <a:p>
            <a:pPr marL="342900" indent="-342900">
              <a:buFont typeface="Wingdings" panose="05000000000000000000" pitchFamily="2" charset="2"/>
              <a:buChar char="ü"/>
            </a:pPr>
            <a:r>
              <a:rPr lang="pt-PT" sz="2800" b="1" dirty="0" err="1">
                <a:solidFill>
                  <a:schemeClr val="accent2"/>
                </a:solidFill>
                <a:latin typeface="Corbel" panose="020B0503020204020204" pitchFamily="34" charset="0"/>
              </a:rPr>
              <a:t>Adaptability</a:t>
            </a:r>
            <a:endParaRPr lang="pt-PT" sz="2800" b="1" dirty="0">
              <a:solidFill>
                <a:schemeClr val="accent2"/>
              </a:solidFill>
              <a:latin typeface="Corbel" panose="020B0503020204020204" pitchFamily="34" charset="0"/>
            </a:endParaRPr>
          </a:p>
        </p:txBody>
      </p:sp>
    </p:spTree>
    <p:extLst>
      <p:ext uri="{BB962C8B-B14F-4D97-AF65-F5344CB8AC3E}">
        <p14:creationId xmlns:p14="http://schemas.microsoft.com/office/powerpoint/2010/main" val="42609663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19228-D77A-3797-E34F-86D466233D32}"/>
            </a:ext>
          </a:extLst>
        </p:cNvPr>
        <p:cNvGrpSpPr/>
        <p:nvPr/>
      </p:nvGrpSpPr>
      <p:grpSpPr>
        <a:xfrm>
          <a:off x="0" y="0"/>
          <a:ext cx="0" cy="0"/>
          <a:chOff x="0" y="0"/>
          <a:chExt cx="0" cy="0"/>
        </a:xfrm>
      </p:grpSpPr>
      <p:pic>
        <p:nvPicPr>
          <p:cNvPr id="18" name="Imagem 17" descr="Uma imagem com texto, diagrama, captura de ecrã, Paralelo&#10;&#10;Descrição gerada automaticamente">
            <a:extLst>
              <a:ext uri="{FF2B5EF4-FFF2-40B4-BE49-F238E27FC236}">
                <a16:creationId xmlns:a16="http://schemas.microsoft.com/office/drawing/2014/main" id="{83AAAC15-D9DC-DB48-64A7-8117F1D1A3C4}"/>
              </a:ext>
            </a:extLst>
          </p:cNvPr>
          <p:cNvPicPr>
            <a:picLocks noChangeAspect="1"/>
          </p:cNvPicPr>
          <p:nvPr/>
        </p:nvPicPr>
        <p:blipFill>
          <a:blip r:embed="rId3"/>
          <a:stretch>
            <a:fillRect/>
          </a:stretch>
        </p:blipFill>
        <p:spPr>
          <a:xfrm>
            <a:off x="2761050" y="664028"/>
            <a:ext cx="9207545" cy="5668463"/>
          </a:xfrm>
          <a:prstGeom prst="rect">
            <a:avLst/>
          </a:prstGeom>
        </p:spPr>
      </p:pic>
      <p:sp>
        <p:nvSpPr>
          <p:cNvPr id="2" name="Marcador de Posição do Número do Diapositivo 1">
            <a:extLst>
              <a:ext uri="{FF2B5EF4-FFF2-40B4-BE49-F238E27FC236}">
                <a16:creationId xmlns:a16="http://schemas.microsoft.com/office/drawing/2014/main" id="{532AE3A4-85B6-6C99-79FB-DAE9EBB58F31}"/>
              </a:ext>
            </a:extLst>
          </p:cNvPr>
          <p:cNvSpPr>
            <a:spLocks noGrp="1"/>
          </p:cNvSpPr>
          <p:nvPr>
            <p:ph type="sldNum" sz="quarter" idx="12"/>
          </p:nvPr>
        </p:nvSpPr>
        <p:spPr/>
        <p:txBody>
          <a:bodyPr/>
          <a:lstStyle/>
          <a:p>
            <a:fld id="{4FAB73BC-B049-4115-A692-8D63A059BFB8}" type="slidenum">
              <a:rPr lang="en-US" smtClean="0"/>
              <a:pPr/>
              <a:t>13</a:t>
            </a:fld>
            <a:endParaRPr lang="en-US" dirty="0"/>
          </a:p>
        </p:txBody>
      </p:sp>
      <p:sp>
        <p:nvSpPr>
          <p:cNvPr id="3" name="Título 2">
            <a:extLst>
              <a:ext uri="{FF2B5EF4-FFF2-40B4-BE49-F238E27FC236}">
                <a16:creationId xmlns:a16="http://schemas.microsoft.com/office/drawing/2014/main" id="{047E7D5E-76F1-EEBB-4A85-2960B19C05D0}"/>
              </a:ext>
            </a:extLst>
          </p:cNvPr>
          <p:cNvSpPr>
            <a:spLocks noGrp="1"/>
          </p:cNvSpPr>
          <p:nvPr>
            <p:ph type="title" idx="4294967295"/>
          </p:nvPr>
        </p:nvSpPr>
        <p:spPr>
          <a:xfrm>
            <a:off x="261851" y="314967"/>
            <a:ext cx="10058400" cy="641350"/>
          </a:xfrm>
        </p:spPr>
        <p:txBody>
          <a:bodyPr>
            <a:normAutofit/>
          </a:bodyPr>
          <a:lstStyle/>
          <a:p>
            <a:r>
              <a:rPr lang="pt-PT" sz="2800" b="1" dirty="0" err="1">
                <a:solidFill>
                  <a:srgbClr val="0070C0"/>
                </a:solidFill>
                <a:latin typeface="Consolas" panose="020B0609020204030204" pitchFamily="49" charset="0"/>
              </a:rPr>
              <a:t>Architecture</a:t>
            </a:r>
            <a:r>
              <a:rPr lang="pt-PT" sz="2800" b="1" dirty="0">
                <a:solidFill>
                  <a:srgbClr val="0070C0"/>
                </a:solidFill>
                <a:latin typeface="Consolas" panose="020B0609020204030204" pitchFamily="49" charset="0"/>
              </a:rPr>
              <a:t> Design</a:t>
            </a:r>
          </a:p>
        </p:txBody>
      </p:sp>
      <p:pic>
        <p:nvPicPr>
          <p:cNvPr id="4" name="Picture 2" descr="Uma imagem com texto, captura de ecrã, Tipo de letra, Gráficos&#10;&#10;Descrição gerada automaticamente">
            <a:extLst>
              <a:ext uri="{FF2B5EF4-FFF2-40B4-BE49-F238E27FC236}">
                <a16:creationId xmlns:a16="http://schemas.microsoft.com/office/drawing/2014/main" id="{68E5EEE7-0045-A2D4-0374-CB1A1AFA7C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2841" y="-55162"/>
            <a:ext cx="2349159" cy="641350"/>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E21CC9C3-2431-BC9D-A563-9687915DD1D2}"/>
              </a:ext>
            </a:extLst>
          </p:cNvPr>
          <p:cNvSpPr txBox="1"/>
          <p:nvPr/>
        </p:nvSpPr>
        <p:spPr>
          <a:xfrm>
            <a:off x="264554" y="1007030"/>
            <a:ext cx="11480026" cy="40011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GB" sz="20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Component Diagram</a:t>
            </a:r>
          </a:p>
        </p:txBody>
      </p:sp>
      <p:sp>
        <p:nvSpPr>
          <p:cNvPr id="5" name="Retângulo 4">
            <a:extLst>
              <a:ext uri="{FF2B5EF4-FFF2-40B4-BE49-F238E27FC236}">
                <a16:creationId xmlns:a16="http://schemas.microsoft.com/office/drawing/2014/main" id="{D6C4CE84-48E6-11D3-B1D8-34892D44BFD4}"/>
              </a:ext>
            </a:extLst>
          </p:cNvPr>
          <p:cNvSpPr/>
          <p:nvPr/>
        </p:nvSpPr>
        <p:spPr>
          <a:xfrm>
            <a:off x="8169566" y="713482"/>
            <a:ext cx="3757880" cy="466319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tângulo 5">
            <a:extLst>
              <a:ext uri="{FF2B5EF4-FFF2-40B4-BE49-F238E27FC236}">
                <a16:creationId xmlns:a16="http://schemas.microsoft.com/office/drawing/2014/main" id="{3C883C43-F648-BABD-4640-015525EDEC76}"/>
              </a:ext>
            </a:extLst>
          </p:cNvPr>
          <p:cNvSpPr/>
          <p:nvPr/>
        </p:nvSpPr>
        <p:spPr>
          <a:xfrm>
            <a:off x="3082403" y="1302044"/>
            <a:ext cx="2818526" cy="2696932"/>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7" name="Retângulo 6">
            <a:extLst>
              <a:ext uri="{FF2B5EF4-FFF2-40B4-BE49-F238E27FC236}">
                <a16:creationId xmlns:a16="http://schemas.microsoft.com/office/drawing/2014/main" id="{B00A6B4D-0F01-EEF6-32FB-0058FA1BCB31}"/>
              </a:ext>
            </a:extLst>
          </p:cNvPr>
          <p:cNvSpPr/>
          <p:nvPr/>
        </p:nvSpPr>
        <p:spPr>
          <a:xfrm>
            <a:off x="8773507" y="1302044"/>
            <a:ext cx="2833277" cy="374544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8" name="Seta: Para a Direita 7">
            <a:extLst>
              <a:ext uri="{FF2B5EF4-FFF2-40B4-BE49-F238E27FC236}">
                <a16:creationId xmlns:a16="http://schemas.microsoft.com/office/drawing/2014/main" id="{156771F3-84CE-702B-8827-183B8E5F5278}"/>
              </a:ext>
            </a:extLst>
          </p:cNvPr>
          <p:cNvSpPr/>
          <p:nvPr/>
        </p:nvSpPr>
        <p:spPr>
          <a:xfrm>
            <a:off x="3026449" y="1941689"/>
            <a:ext cx="694944" cy="2334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Seta: Para a Direita 11">
            <a:extLst>
              <a:ext uri="{FF2B5EF4-FFF2-40B4-BE49-F238E27FC236}">
                <a16:creationId xmlns:a16="http://schemas.microsoft.com/office/drawing/2014/main" id="{8CA7178E-CF67-0E23-1511-D2AAF75415B3}"/>
              </a:ext>
            </a:extLst>
          </p:cNvPr>
          <p:cNvSpPr/>
          <p:nvPr/>
        </p:nvSpPr>
        <p:spPr>
          <a:xfrm rot="5400000">
            <a:off x="5060159" y="2458216"/>
            <a:ext cx="515112" cy="2343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Seta: Para a Direita 12">
            <a:extLst>
              <a:ext uri="{FF2B5EF4-FFF2-40B4-BE49-F238E27FC236}">
                <a16:creationId xmlns:a16="http://schemas.microsoft.com/office/drawing/2014/main" id="{42561D35-806B-8BB8-9745-AED849E5E063}"/>
              </a:ext>
            </a:extLst>
          </p:cNvPr>
          <p:cNvSpPr/>
          <p:nvPr/>
        </p:nvSpPr>
        <p:spPr>
          <a:xfrm rot="5400000">
            <a:off x="6762146" y="2301197"/>
            <a:ext cx="515112" cy="2343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Seta: Para a Direita 13">
            <a:extLst>
              <a:ext uri="{FF2B5EF4-FFF2-40B4-BE49-F238E27FC236}">
                <a16:creationId xmlns:a16="http://schemas.microsoft.com/office/drawing/2014/main" id="{428BBE02-DD85-EA81-D66A-A8B67EB418E8}"/>
              </a:ext>
            </a:extLst>
          </p:cNvPr>
          <p:cNvSpPr/>
          <p:nvPr/>
        </p:nvSpPr>
        <p:spPr>
          <a:xfrm>
            <a:off x="5200527" y="4813112"/>
            <a:ext cx="515112" cy="2343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Seta: Para a Direita 14">
            <a:extLst>
              <a:ext uri="{FF2B5EF4-FFF2-40B4-BE49-F238E27FC236}">
                <a16:creationId xmlns:a16="http://schemas.microsoft.com/office/drawing/2014/main" id="{1652D76D-67E5-EF7D-D65F-993C7BD8131F}"/>
              </a:ext>
            </a:extLst>
          </p:cNvPr>
          <p:cNvSpPr/>
          <p:nvPr/>
        </p:nvSpPr>
        <p:spPr>
          <a:xfrm rot="5400000">
            <a:off x="3380082" y="2470408"/>
            <a:ext cx="515112" cy="2343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3586000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5"/>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3"/>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7" grpId="0" animBg="1"/>
      <p:bldP spid="7" grpId="1" animBg="1"/>
      <p:bldP spid="8" grpId="0" animBg="1"/>
      <p:bldP spid="8" grpId="1" animBg="1"/>
      <p:bldP spid="12" grpId="0" animBg="1"/>
      <p:bldP spid="12" grpId="1" animBg="1"/>
      <p:bldP spid="13" grpId="0" animBg="1"/>
      <p:bldP spid="13" grpId="1" animBg="1"/>
      <p:bldP spid="14" grpId="0" animBg="1"/>
      <p:bldP spid="15" grpId="0" animBg="1"/>
      <p:bldP spid="15"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CA8A3-5D23-86E9-CB34-02549643FE1C}"/>
            </a:ext>
          </a:extLst>
        </p:cNvPr>
        <p:cNvGrpSpPr/>
        <p:nvPr/>
      </p:nvGrpSpPr>
      <p:grpSpPr>
        <a:xfrm>
          <a:off x="0" y="0"/>
          <a:ext cx="0" cy="0"/>
          <a:chOff x="0" y="0"/>
          <a:chExt cx="0" cy="0"/>
        </a:xfrm>
      </p:grpSpPr>
      <p:sp>
        <p:nvSpPr>
          <p:cNvPr id="2" name="Marcador de Posição do Número do Diapositivo 1">
            <a:extLst>
              <a:ext uri="{FF2B5EF4-FFF2-40B4-BE49-F238E27FC236}">
                <a16:creationId xmlns:a16="http://schemas.microsoft.com/office/drawing/2014/main" id="{D1DB2B62-761F-55FE-1A8C-88BEAC9FFD31}"/>
              </a:ext>
            </a:extLst>
          </p:cNvPr>
          <p:cNvSpPr>
            <a:spLocks noGrp="1"/>
          </p:cNvSpPr>
          <p:nvPr>
            <p:ph type="sldNum" sz="quarter" idx="12"/>
          </p:nvPr>
        </p:nvSpPr>
        <p:spPr/>
        <p:txBody>
          <a:bodyPr/>
          <a:lstStyle/>
          <a:p>
            <a:fld id="{4FAB73BC-B049-4115-A692-8D63A059BFB8}" type="slidenum">
              <a:rPr lang="en-US" smtClean="0"/>
              <a:pPr/>
              <a:t>14</a:t>
            </a:fld>
            <a:endParaRPr lang="en-US" dirty="0"/>
          </a:p>
        </p:txBody>
      </p:sp>
      <p:sp>
        <p:nvSpPr>
          <p:cNvPr id="3" name="Título 2">
            <a:extLst>
              <a:ext uri="{FF2B5EF4-FFF2-40B4-BE49-F238E27FC236}">
                <a16:creationId xmlns:a16="http://schemas.microsoft.com/office/drawing/2014/main" id="{3FDAA161-6F97-5F10-2130-2CDAF3C7B140}"/>
              </a:ext>
            </a:extLst>
          </p:cNvPr>
          <p:cNvSpPr>
            <a:spLocks noGrp="1"/>
          </p:cNvSpPr>
          <p:nvPr>
            <p:ph type="title" idx="4294967295"/>
          </p:nvPr>
        </p:nvSpPr>
        <p:spPr>
          <a:xfrm>
            <a:off x="498070" y="533400"/>
            <a:ext cx="10058400" cy="641350"/>
          </a:xfrm>
        </p:spPr>
        <p:txBody>
          <a:bodyPr>
            <a:normAutofit/>
          </a:bodyPr>
          <a:lstStyle/>
          <a:p>
            <a:r>
              <a:rPr lang="pt-PT" sz="2800" b="1" dirty="0" err="1">
                <a:solidFill>
                  <a:srgbClr val="0070C0"/>
                </a:solidFill>
                <a:latin typeface="Consolas" panose="020B0609020204030204" pitchFamily="49" charset="0"/>
              </a:rPr>
              <a:t>Implementation</a:t>
            </a:r>
            <a:endParaRPr lang="pt-PT" sz="2800" b="1" dirty="0">
              <a:solidFill>
                <a:srgbClr val="0070C0"/>
              </a:solidFill>
              <a:latin typeface="Consolas" panose="020B0609020204030204" pitchFamily="49" charset="0"/>
            </a:endParaRPr>
          </a:p>
        </p:txBody>
      </p:sp>
      <p:pic>
        <p:nvPicPr>
          <p:cNvPr id="4" name="Picture 2" descr="Uma imagem com texto, captura de ecrã, Tipo de letra, Gráficos&#10;&#10;Descrição gerada automaticamente">
            <a:extLst>
              <a:ext uri="{FF2B5EF4-FFF2-40B4-BE49-F238E27FC236}">
                <a16:creationId xmlns:a16="http://schemas.microsoft.com/office/drawing/2014/main" id="{71C7FE59-C1B3-77B8-8241-1EB137178B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2841" y="-55162"/>
            <a:ext cx="2349159" cy="641350"/>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A9EB60EB-9AB2-99D3-B3FB-D2A7016D4FAF}"/>
              </a:ext>
            </a:extLst>
          </p:cNvPr>
          <p:cNvSpPr txBox="1"/>
          <p:nvPr/>
        </p:nvSpPr>
        <p:spPr>
          <a:xfrm>
            <a:off x="498070" y="1193800"/>
            <a:ext cx="11480026" cy="40011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GB" sz="20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Explored Technologies</a:t>
            </a:r>
          </a:p>
        </p:txBody>
      </p:sp>
      <p:pic>
        <p:nvPicPr>
          <p:cNvPr id="4098" name="Picture 2" descr="FastAPI: 10 Overlooked Features You Should Be Using ...">
            <a:extLst>
              <a:ext uri="{FF2B5EF4-FFF2-40B4-BE49-F238E27FC236}">
                <a16:creationId xmlns:a16="http://schemas.microsoft.com/office/drawing/2014/main" id="{6573C205-E8B7-5EDB-B8B7-3096BCF40E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2352" y="2115312"/>
            <a:ext cx="1359408" cy="67970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reenbone Partner - SolvIT Networks">
            <a:extLst>
              <a:ext uri="{FF2B5EF4-FFF2-40B4-BE49-F238E27FC236}">
                <a16:creationId xmlns:a16="http://schemas.microsoft.com/office/drawing/2014/main" id="{FA1162E9-CF1D-D461-91EF-CE5508787E1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8051" t="9061" r="26938"/>
          <a:stretch/>
        </p:blipFill>
        <p:spPr bwMode="auto">
          <a:xfrm>
            <a:off x="2871215" y="2115312"/>
            <a:ext cx="1780887" cy="176936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Kali Linux - Wikipedia">
            <a:extLst>
              <a:ext uri="{FF2B5EF4-FFF2-40B4-BE49-F238E27FC236}">
                <a16:creationId xmlns:a16="http://schemas.microsoft.com/office/drawing/2014/main" id="{D898365A-8795-B611-455A-EF3C239DB0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3975" y="2115312"/>
            <a:ext cx="1312025" cy="774095"/>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Nmap.org: /images/">
            <a:extLst>
              <a:ext uri="{FF2B5EF4-FFF2-40B4-BE49-F238E27FC236}">
                <a16:creationId xmlns:a16="http://schemas.microsoft.com/office/drawing/2014/main" id="{3BFF7D89-BF99-E1D5-0511-EBB4923190B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65860" y="2695957"/>
            <a:ext cx="1612392" cy="161239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Ryu SDN Framework">
            <a:extLst>
              <a:ext uri="{FF2B5EF4-FFF2-40B4-BE49-F238E27FC236}">
                <a16:creationId xmlns:a16="http://schemas.microsoft.com/office/drawing/2014/main" id="{15A37C30-3326-BF15-8A50-6DAFD8F071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81639" y="3100867"/>
            <a:ext cx="2230445" cy="1735453"/>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Download Redis Logo in SVG Vector or PNG File Format - Logo.wine">
            <a:extLst>
              <a:ext uri="{FF2B5EF4-FFF2-40B4-BE49-F238E27FC236}">
                <a16:creationId xmlns:a16="http://schemas.microsoft.com/office/drawing/2014/main" id="{B5316705-6789-C46A-AB1B-A421ED5EF4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97292" y="3710628"/>
            <a:ext cx="2549652" cy="1699768"/>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m 11">
            <a:extLst>
              <a:ext uri="{FF2B5EF4-FFF2-40B4-BE49-F238E27FC236}">
                <a16:creationId xmlns:a16="http://schemas.microsoft.com/office/drawing/2014/main" id="{2EBE136D-16AD-B573-0877-4AA806988293}"/>
              </a:ext>
            </a:extLst>
          </p:cNvPr>
          <p:cNvPicPr>
            <a:picLocks noChangeAspect="1"/>
          </p:cNvPicPr>
          <p:nvPr/>
        </p:nvPicPr>
        <p:blipFill>
          <a:blip r:embed="rId10"/>
          <a:srcRect l="5886" t="1474" r="4480" b="25681"/>
          <a:stretch/>
        </p:blipFill>
        <p:spPr>
          <a:xfrm>
            <a:off x="6812084" y="2167129"/>
            <a:ext cx="2594658" cy="105765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4" name="Imagem 13">
            <a:extLst>
              <a:ext uri="{FF2B5EF4-FFF2-40B4-BE49-F238E27FC236}">
                <a16:creationId xmlns:a16="http://schemas.microsoft.com/office/drawing/2014/main" id="{01CC40C3-238A-0024-3D6B-6437EB824763}"/>
              </a:ext>
            </a:extLst>
          </p:cNvPr>
          <p:cNvPicPr>
            <a:picLocks noChangeAspect="1"/>
          </p:cNvPicPr>
          <p:nvPr/>
        </p:nvPicPr>
        <p:blipFill>
          <a:blip r:embed="rId11"/>
          <a:stretch>
            <a:fillRect/>
          </a:stretch>
        </p:blipFill>
        <p:spPr>
          <a:xfrm>
            <a:off x="1292352" y="4308349"/>
            <a:ext cx="914084" cy="594253"/>
          </a:xfrm>
          <a:prstGeom prst="rect">
            <a:avLst/>
          </a:prstGeom>
        </p:spPr>
      </p:pic>
      <p:pic>
        <p:nvPicPr>
          <p:cNvPr id="15" name="Imagem 14">
            <a:extLst>
              <a:ext uri="{FF2B5EF4-FFF2-40B4-BE49-F238E27FC236}">
                <a16:creationId xmlns:a16="http://schemas.microsoft.com/office/drawing/2014/main" id="{E83BB176-5E27-D620-D319-7D3021F96AEB}"/>
              </a:ext>
            </a:extLst>
          </p:cNvPr>
          <p:cNvPicPr>
            <a:picLocks noChangeAspect="1"/>
          </p:cNvPicPr>
          <p:nvPr/>
        </p:nvPicPr>
        <p:blipFill>
          <a:blip r:embed="rId12"/>
          <a:stretch>
            <a:fillRect/>
          </a:stretch>
        </p:blipFill>
        <p:spPr>
          <a:xfrm>
            <a:off x="7062307" y="3502153"/>
            <a:ext cx="1460201" cy="1249156"/>
          </a:xfrm>
          <a:prstGeom prst="rect">
            <a:avLst/>
          </a:prstGeom>
        </p:spPr>
      </p:pic>
      <p:pic>
        <p:nvPicPr>
          <p:cNvPr id="4118" name="Picture 22" descr="Vmware logo - Social media &amp; Logos Icons">
            <a:extLst>
              <a:ext uri="{FF2B5EF4-FFF2-40B4-BE49-F238E27FC236}">
                <a16:creationId xmlns:a16="http://schemas.microsoft.com/office/drawing/2014/main" id="{911BDABF-CA03-27DD-5195-F23CFB81852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772731" y="2973968"/>
            <a:ext cx="1591056" cy="1591056"/>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m 15">
            <a:extLst>
              <a:ext uri="{FF2B5EF4-FFF2-40B4-BE49-F238E27FC236}">
                <a16:creationId xmlns:a16="http://schemas.microsoft.com/office/drawing/2014/main" id="{37B83EFC-13D2-4B84-8CA1-692348607947}"/>
              </a:ext>
            </a:extLst>
          </p:cNvPr>
          <p:cNvPicPr>
            <a:picLocks noChangeAspect="1"/>
          </p:cNvPicPr>
          <p:nvPr/>
        </p:nvPicPr>
        <p:blipFill>
          <a:blip r:embed="rId14"/>
          <a:srcRect r="7168" b="14933"/>
          <a:stretch/>
        </p:blipFill>
        <p:spPr>
          <a:xfrm>
            <a:off x="9779153" y="2057825"/>
            <a:ext cx="575908" cy="579127"/>
          </a:xfrm>
          <a:prstGeom prst="rect">
            <a:avLst/>
          </a:prstGeom>
        </p:spPr>
      </p:pic>
      <p:pic>
        <p:nvPicPr>
          <p:cNvPr id="17" name="Imagem 16">
            <a:extLst>
              <a:ext uri="{FF2B5EF4-FFF2-40B4-BE49-F238E27FC236}">
                <a16:creationId xmlns:a16="http://schemas.microsoft.com/office/drawing/2014/main" id="{72A5CCE0-AB14-7036-94C6-916C60EE48E6}"/>
              </a:ext>
            </a:extLst>
          </p:cNvPr>
          <p:cNvPicPr>
            <a:picLocks noChangeAspect="1"/>
          </p:cNvPicPr>
          <p:nvPr/>
        </p:nvPicPr>
        <p:blipFill>
          <a:blip r:embed="rId15"/>
          <a:stretch>
            <a:fillRect/>
          </a:stretch>
        </p:blipFill>
        <p:spPr>
          <a:xfrm>
            <a:off x="9867983" y="2852146"/>
            <a:ext cx="541401" cy="497441"/>
          </a:xfrm>
          <a:prstGeom prst="rect">
            <a:avLst/>
          </a:prstGeom>
        </p:spPr>
      </p:pic>
      <p:pic>
        <p:nvPicPr>
          <p:cNvPr id="18" name="Imagem 17">
            <a:extLst>
              <a:ext uri="{FF2B5EF4-FFF2-40B4-BE49-F238E27FC236}">
                <a16:creationId xmlns:a16="http://schemas.microsoft.com/office/drawing/2014/main" id="{B4C024A8-DC6E-2776-7B3E-9B5FC1FD2640}"/>
              </a:ext>
            </a:extLst>
          </p:cNvPr>
          <p:cNvPicPr>
            <a:picLocks noChangeAspect="1"/>
          </p:cNvPicPr>
          <p:nvPr/>
        </p:nvPicPr>
        <p:blipFill>
          <a:blip r:embed="rId16"/>
          <a:stretch>
            <a:fillRect/>
          </a:stretch>
        </p:blipFill>
        <p:spPr>
          <a:xfrm>
            <a:off x="8734350" y="4051436"/>
            <a:ext cx="859547" cy="724885"/>
          </a:xfrm>
          <a:prstGeom prst="rect">
            <a:avLst/>
          </a:prstGeom>
        </p:spPr>
      </p:pic>
      <p:pic>
        <p:nvPicPr>
          <p:cNvPr id="19" name="Imagem 18">
            <a:extLst>
              <a:ext uri="{FF2B5EF4-FFF2-40B4-BE49-F238E27FC236}">
                <a16:creationId xmlns:a16="http://schemas.microsoft.com/office/drawing/2014/main" id="{5F01EC03-2828-3B97-FFEA-BCA303882CC7}"/>
              </a:ext>
            </a:extLst>
          </p:cNvPr>
          <p:cNvPicPr>
            <a:picLocks noChangeAspect="1"/>
          </p:cNvPicPr>
          <p:nvPr/>
        </p:nvPicPr>
        <p:blipFill>
          <a:blip r:embed="rId17"/>
          <a:stretch>
            <a:fillRect/>
          </a:stretch>
        </p:blipFill>
        <p:spPr>
          <a:xfrm>
            <a:off x="9632278" y="3940226"/>
            <a:ext cx="1235210" cy="947304"/>
          </a:xfrm>
          <a:prstGeom prst="rect">
            <a:avLst/>
          </a:prstGeom>
        </p:spPr>
      </p:pic>
    </p:spTree>
    <p:extLst>
      <p:ext uri="{BB962C8B-B14F-4D97-AF65-F5344CB8AC3E}">
        <p14:creationId xmlns:p14="http://schemas.microsoft.com/office/powerpoint/2010/main" val="4086474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8A815-BE36-EF37-E2B6-A08F0E86A633}"/>
            </a:ext>
          </a:extLst>
        </p:cNvPr>
        <p:cNvGrpSpPr/>
        <p:nvPr/>
      </p:nvGrpSpPr>
      <p:grpSpPr>
        <a:xfrm>
          <a:off x="0" y="0"/>
          <a:ext cx="0" cy="0"/>
          <a:chOff x="0" y="0"/>
          <a:chExt cx="0" cy="0"/>
        </a:xfrm>
      </p:grpSpPr>
      <p:pic>
        <p:nvPicPr>
          <p:cNvPr id="5" name="Imagem 4">
            <a:extLst>
              <a:ext uri="{FF2B5EF4-FFF2-40B4-BE49-F238E27FC236}">
                <a16:creationId xmlns:a16="http://schemas.microsoft.com/office/drawing/2014/main" id="{8C97C0CE-6CDC-E28A-39B2-CE7EA2628AC5}"/>
              </a:ext>
            </a:extLst>
          </p:cNvPr>
          <p:cNvPicPr>
            <a:picLocks noChangeAspect="1"/>
          </p:cNvPicPr>
          <p:nvPr/>
        </p:nvPicPr>
        <p:blipFill>
          <a:blip r:embed="rId3"/>
          <a:stretch>
            <a:fillRect/>
          </a:stretch>
        </p:blipFill>
        <p:spPr>
          <a:xfrm>
            <a:off x="1850570" y="842431"/>
            <a:ext cx="10208399" cy="5482169"/>
          </a:xfrm>
          <a:prstGeom prst="rect">
            <a:avLst/>
          </a:prstGeom>
        </p:spPr>
      </p:pic>
      <p:sp>
        <p:nvSpPr>
          <p:cNvPr id="2" name="Marcador de Posição do Número do Diapositivo 1">
            <a:extLst>
              <a:ext uri="{FF2B5EF4-FFF2-40B4-BE49-F238E27FC236}">
                <a16:creationId xmlns:a16="http://schemas.microsoft.com/office/drawing/2014/main" id="{072B7BFD-D84F-80F5-439F-9A59689EE22B}"/>
              </a:ext>
            </a:extLst>
          </p:cNvPr>
          <p:cNvSpPr>
            <a:spLocks noGrp="1"/>
          </p:cNvSpPr>
          <p:nvPr>
            <p:ph type="sldNum" sz="quarter" idx="12"/>
          </p:nvPr>
        </p:nvSpPr>
        <p:spPr/>
        <p:txBody>
          <a:bodyPr/>
          <a:lstStyle/>
          <a:p>
            <a:fld id="{4FAB73BC-B049-4115-A692-8D63A059BFB8}" type="slidenum">
              <a:rPr lang="en-US" smtClean="0"/>
              <a:pPr/>
              <a:t>15</a:t>
            </a:fld>
            <a:endParaRPr lang="en-US" dirty="0"/>
          </a:p>
        </p:txBody>
      </p:sp>
      <p:sp>
        <p:nvSpPr>
          <p:cNvPr id="3" name="Título 2">
            <a:extLst>
              <a:ext uri="{FF2B5EF4-FFF2-40B4-BE49-F238E27FC236}">
                <a16:creationId xmlns:a16="http://schemas.microsoft.com/office/drawing/2014/main" id="{5B70CA82-9A87-29B6-561A-009EDE7FECB3}"/>
              </a:ext>
            </a:extLst>
          </p:cNvPr>
          <p:cNvSpPr>
            <a:spLocks noGrp="1"/>
          </p:cNvSpPr>
          <p:nvPr>
            <p:ph type="title" idx="4294967295"/>
          </p:nvPr>
        </p:nvSpPr>
        <p:spPr>
          <a:xfrm>
            <a:off x="498070" y="533400"/>
            <a:ext cx="10058400" cy="641350"/>
          </a:xfrm>
        </p:spPr>
        <p:txBody>
          <a:bodyPr>
            <a:normAutofit/>
          </a:bodyPr>
          <a:lstStyle/>
          <a:p>
            <a:r>
              <a:rPr lang="pt-PT" sz="2800" b="1" dirty="0" err="1">
                <a:solidFill>
                  <a:srgbClr val="0070C0"/>
                </a:solidFill>
                <a:latin typeface="Consolas" panose="020B0609020204030204" pitchFamily="49" charset="0"/>
              </a:rPr>
              <a:t>Implementation</a:t>
            </a:r>
            <a:endParaRPr lang="pt-PT" sz="2800" b="1" dirty="0">
              <a:solidFill>
                <a:srgbClr val="0070C0"/>
              </a:solidFill>
              <a:latin typeface="Consolas" panose="020B0609020204030204" pitchFamily="49" charset="0"/>
            </a:endParaRPr>
          </a:p>
        </p:txBody>
      </p:sp>
      <p:pic>
        <p:nvPicPr>
          <p:cNvPr id="4" name="Picture 2" descr="Uma imagem com texto, captura de ecrã, Tipo de letra, Gráficos&#10;&#10;Descrição gerada automaticamente">
            <a:extLst>
              <a:ext uri="{FF2B5EF4-FFF2-40B4-BE49-F238E27FC236}">
                <a16:creationId xmlns:a16="http://schemas.microsoft.com/office/drawing/2014/main" id="{E123A59E-DDEA-BB46-CC5F-F2231A93CF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2841" y="-55162"/>
            <a:ext cx="2349159" cy="641350"/>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D6D4B0FA-73D9-F5D4-D6F1-0FABBAB8A106}"/>
              </a:ext>
            </a:extLst>
          </p:cNvPr>
          <p:cNvSpPr txBox="1"/>
          <p:nvPr/>
        </p:nvSpPr>
        <p:spPr>
          <a:xfrm>
            <a:off x="498070" y="1193800"/>
            <a:ext cx="11480026" cy="40011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GB" sz="20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Deployment Diagram</a:t>
            </a:r>
          </a:p>
        </p:txBody>
      </p:sp>
      <p:pic>
        <p:nvPicPr>
          <p:cNvPr id="6" name="Picture 10" descr="Nmap.org: /images/">
            <a:extLst>
              <a:ext uri="{FF2B5EF4-FFF2-40B4-BE49-F238E27FC236}">
                <a16:creationId xmlns:a16="http://schemas.microsoft.com/office/drawing/2014/main" id="{DF1E08BD-8908-23BB-8DAE-943AC7DA96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5572" y="3552347"/>
            <a:ext cx="406908" cy="406908"/>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a:extLst>
              <a:ext uri="{FF2B5EF4-FFF2-40B4-BE49-F238E27FC236}">
                <a16:creationId xmlns:a16="http://schemas.microsoft.com/office/drawing/2014/main" id="{A91C15FA-0A2D-0A2F-A979-29A718E18B6B}"/>
              </a:ext>
            </a:extLst>
          </p:cNvPr>
          <p:cNvPicPr>
            <a:picLocks noChangeAspect="1"/>
          </p:cNvPicPr>
          <p:nvPr/>
        </p:nvPicPr>
        <p:blipFill>
          <a:blip r:embed="rId6"/>
          <a:stretch>
            <a:fillRect/>
          </a:stretch>
        </p:blipFill>
        <p:spPr>
          <a:xfrm>
            <a:off x="7924723" y="2447468"/>
            <a:ext cx="487757" cy="484416"/>
          </a:xfrm>
          <a:prstGeom prst="rect">
            <a:avLst/>
          </a:prstGeom>
        </p:spPr>
      </p:pic>
      <p:pic>
        <p:nvPicPr>
          <p:cNvPr id="8" name="Imagem 7">
            <a:extLst>
              <a:ext uri="{FF2B5EF4-FFF2-40B4-BE49-F238E27FC236}">
                <a16:creationId xmlns:a16="http://schemas.microsoft.com/office/drawing/2014/main" id="{68F989D3-54DE-FECD-F37F-A608759847F6}"/>
              </a:ext>
            </a:extLst>
          </p:cNvPr>
          <p:cNvPicPr>
            <a:picLocks noChangeAspect="1"/>
          </p:cNvPicPr>
          <p:nvPr/>
        </p:nvPicPr>
        <p:blipFill>
          <a:blip r:embed="rId7"/>
          <a:stretch>
            <a:fillRect/>
          </a:stretch>
        </p:blipFill>
        <p:spPr>
          <a:xfrm>
            <a:off x="6119472" y="1628234"/>
            <a:ext cx="789543" cy="525734"/>
          </a:xfrm>
          <a:prstGeom prst="rect">
            <a:avLst/>
          </a:prstGeom>
        </p:spPr>
      </p:pic>
      <p:pic>
        <p:nvPicPr>
          <p:cNvPr id="9" name="Imagem 8">
            <a:extLst>
              <a:ext uri="{FF2B5EF4-FFF2-40B4-BE49-F238E27FC236}">
                <a16:creationId xmlns:a16="http://schemas.microsoft.com/office/drawing/2014/main" id="{C867037D-B9AE-42DD-8EAD-67FFED38D9C4}"/>
              </a:ext>
            </a:extLst>
          </p:cNvPr>
          <p:cNvPicPr>
            <a:picLocks noChangeAspect="1"/>
          </p:cNvPicPr>
          <p:nvPr/>
        </p:nvPicPr>
        <p:blipFill>
          <a:blip r:embed="rId8"/>
          <a:stretch>
            <a:fillRect/>
          </a:stretch>
        </p:blipFill>
        <p:spPr>
          <a:xfrm>
            <a:off x="6596946" y="3532438"/>
            <a:ext cx="514226" cy="400110"/>
          </a:xfrm>
          <a:prstGeom prst="rect">
            <a:avLst/>
          </a:prstGeom>
        </p:spPr>
      </p:pic>
      <p:pic>
        <p:nvPicPr>
          <p:cNvPr id="11" name="Imagem 10">
            <a:extLst>
              <a:ext uri="{FF2B5EF4-FFF2-40B4-BE49-F238E27FC236}">
                <a16:creationId xmlns:a16="http://schemas.microsoft.com/office/drawing/2014/main" id="{6CE57269-99F8-95AD-842F-0823C77DBC13}"/>
              </a:ext>
            </a:extLst>
          </p:cNvPr>
          <p:cNvPicPr>
            <a:picLocks noChangeAspect="1"/>
          </p:cNvPicPr>
          <p:nvPr/>
        </p:nvPicPr>
        <p:blipFill>
          <a:blip r:embed="rId9"/>
          <a:stretch>
            <a:fillRect/>
          </a:stretch>
        </p:blipFill>
        <p:spPr>
          <a:xfrm>
            <a:off x="10556470" y="1764961"/>
            <a:ext cx="789543" cy="422552"/>
          </a:xfrm>
          <a:prstGeom prst="rect">
            <a:avLst/>
          </a:prstGeom>
        </p:spPr>
      </p:pic>
      <p:sp>
        <p:nvSpPr>
          <p:cNvPr id="13" name="Seta: Para Baixo 12">
            <a:extLst>
              <a:ext uri="{FF2B5EF4-FFF2-40B4-BE49-F238E27FC236}">
                <a16:creationId xmlns:a16="http://schemas.microsoft.com/office/drawing/2014/main" id="{3C711795-A4C5-9427-08B6-7528172EA15F}"/>
              </a:ext>
            </a:extLst>
          </p:cNvPr>
          <p:cNvSpPr/>
          <p:nvPr/>
        </p:nvSpPr>
        <p:spPr>
          <a:xfrm rot="10800000">
            <a:off x="2225699" y="3210838"/>
            <a:ext cx="164592" cy="40010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Seta: Para Baixo 13">
            <a:extLst>
              <a:ext uri="{FF2B5EF4-FFF2-40B4-BE49-F238E27FC236}">
                <a16:creationId xmlns:a16="http://schemas.microsoft.com/office/drawing/2014/main" id="{BC301867-8CDA-2988-25F4-89690B67A800}"/>
              </a:ext>
            </a:extLst>
          </p:cNvPr>
          <p:cNvSpPr/>
          <p:nvPr/>
        </p:nvSpPr>
        <p:spPr>
          <a:xfrm rot="10800000">
            <a:off x="4845775" y="3228945"/>
            <a:ext cx="164592" cy="40010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906309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o Número do Diapositivo 1">
            <a:extLst>
              <a:ext uri="{FF2B5EF4-FFF2-40B4-BE49-F238E27FC236}">
                <a16:creationId xmlns:a16="http://schemas.microsoft.com/office/drawing/2014/main" id="{0904930B-60C9-8FC9-A643-775EB4ED3CB9}"/>
              </a:ext>
            </a:extLst>
          </p:cNvPr>
          <p:cNvSpPr>
            <a:spLocks noGrp="1"/>
          </p:cNvSpPr>
          <p:nvPr>
            <p:ph type="sldNum" sz="quarter" idx="12"/>
          </p:nvPr>
        </p:nvSpPr>
        <p:spPr/>
        <p:txBody>
          <a:bodyPr/>
          <a:lstStyle/>
          <a:p>
            <a:fld id="{4FAB73BC-B049-4115-A692-8D63A059BFB8}" type="slidenum">
              <a:rPr lang="en-US" smtClean="0"/>
              <a:pPr/>
              <a:t>16</a:t>
            </a:fld>
            <a:endParaRPr lang="en-US" dirty="0"/>
          </a:p>
        </p:txBody>
      </p:sp>
      <p:sp>
        <p:nvSpPr>
          <p:cNvPr id="3" name="Título 2">
            <a:extLst>
              <a:ext uri="{FF2B5EF4-FFF2-40B4-BE49-F238E27FC236}">
                <a16:creationId xmlns:a16="http://schemas.microsoft.com/office/drawing/2014/main" id="{17CA6B8E-C4BC-FC08-DF09-251405ABBCEC}"/>
              </a:ext>
            </a:extLst>
          </p:cNvPr>
          <p:cNvSpPr txBox="1">
            <a:spLocks/>
          </p:cNvSpPr>
          <p:nvPr/>
        </p:nvSpPr>
        <p:spPr>
          <a:xfrm>
            <a:off x="498070" y="533400"/>
            <a:ext cx="10058400" cy="64135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pt-PT" sz="2800" b="1">
                <a:solidFill>
                  <a:srgbClr val="0070C0"/>
                </a:solidFill>
                <a:latin typeface="Consolas" panose="020B0609020204030204" pitchFamily="49" charset="0"/>
              </a:rPr>
              <a:t>Implementation</a:t>
            </a:r>
            <a:endParaRPr lang="pt-PT" sz="2800" b="1" dirty="0">
              <a:solidFill>
                <a:srgbClr val="0070C0"/>
              </a:solidFill>
              <a:latin typeface="Consolas" panose="020B0609020204030204" pitchFamily="49" charset="0"/>
            </a:endParaRPr>
          </a:p>
        </p:txBody>
      </p:sp>
      <p:sp>
        <p:nvSpPr>
          <p:cNvPr id="4" name="CuadroTexto 9">
            <a:extLst>
              <a:ext uri="{FF2B5EF4-FFF2-40B4-BE49-F238E27FC236}">
                <a16:creationId xmlns:a16="http://schemas.microsoft.com/office/drawing/2014/main" id="{96FB187E-19DB-D578-D51E-811A2454C4F1}"/>
              </a:ext>
            </a:extLst>
          </p:cNvPr>
          <p:cNvSpPr txBox="1"/>
          <p:nvPr/>
        </p:nvSpPr>
        <p:spPr>
          <a:xfrm>
            <a:off x="498070" y="1193800"/>
            <a:ext cx="11480026" cy="40011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GB" sz="20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Workflow</a:t>
            </a:r>
          </a:p>
        </p:txBody>
      </p:sp>
      <p:sp>
        <p:nvSpPr>
          <p:cNvPr id="5" name="Oval 4">
            <a:extLst>
              <a:ext uri="{FF2B5EF4-FFF2-40B4-BE49-F238E27FC236}">
                <a16:creationId xmlns:a16="http://schemas.microsoft.com/office/drawing/2014/main" id="{B9E12939-C884-250E-FD63-02A321CBF021}"/>
              </a:ext>
            </a:extLst>
          </p:cNvPr>
          <p:cNvSpPr/>
          <p:nvPr/>
        </p:nvSpPr>
        <p:spPr>
          <a:xfrm>
            <a:off x="906184" y="2877920"/>
            <a:ext cx="424543" cy="40011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t-PT"/>
          </a:p>
        </p:txBody>
      </p:sp>
      <p:sp>
        <p:nvSpPr>
          <p:cNvPr id="6" name="Retângulo: Cantos Arredondados 5">
            <a:extLst>
              <a:ext uri="{FF2B5EF4-FFF2-40B4-BE49-F238E27FC236}">
                <a16:creationId xmlns:a16="http://schemas.microsoft.com/office/drawing/2014/main" id="{E39B2E42-4964-20B0-F94D-4A311E5E4431}"/>
              </a:ext>
            </a:extLst>
          </p:cNvPr>
          <p:cNvSpPr/>
          <p:nvPr/>
        </p:nvSpPr>
        <p:spPr>
          <a:xfrm>
            <a:off x="2509057" y="2722858"/>
            <a:ext cx="1763486" cy="729343"/>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err="1"/>
              <a:t>Device</a:t>
            </a:r>
            <a:r>
              <a:rPr lang="pt-PT" dirty="0"/>
              <a:t> </a:t>
            </a:r>
            <a:r>
              <a:rPr lang="pt-PT" dirty="0" err="1"/>
              <a:t>Discovery</a:t>
            </a:r>
            <a:r>
              <a:rPr lang="pt-PT" dirty="0"/>
              <a:t> </a:t>
            </a:r>
            <a:r>
              <a:rPr lang="pt-PT" dirty="0" err="1"/>
              <a:t>Req</a:t>
            </a:r>
            <a:r>
              <a:rPr lang="pt-PT" dirty="0"/>
              <a:t>.</a:t>
            </a:r>
          </a:p>
        </p:txBody>
      </p:sp>
      <p:cxnSp>
        <p:nvCxnSpPr>
          <p:cNvPr id="8" name="Conexão reta unidirecional 7">
            <a:extLst>
              <a:ext uri="{FF2B5EF4-FFF2-40B4-BE49-F238E27FC236}">
                <a16:creationId xmlns:a16="http://schemas.microsoft.com/office/drawing/2014/main" id="{C061618D-7510-9347-AC72-932B01515046}"/>
              </a:ext>
            </a:extLst>
          </p:cNvPr>
          <p:cNvCxnSpPr>
            <a:stCxn id="5" idx="6"/>
            <a:endCxn id="6" idx="1"/>
          </p:cNvCxnSpPr>
          <p:nvPr/>
        </p:nvCxnSpPr>
        <p:spPr>
          <a:xfrm>
            <a:off x="1330727" y="3077975"/>
            <a:ext cx="1178330" cy="9555"/>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etângulo: Cantos Arredondados 8">
            <a:extLst>
              <a:ext uri="{FF2B5EF4-FFF2-40B4-BE49-F238E27FC236}">
                <a16:creationId xmlns:a16="http://schemas.microsoft.com/office/drawing/2014/main" id="{AA3573B7-24D8-FAAC-611A-D4F1AFC3BCEC}"/>
              </a:ext>
            </a:extLst>
          </p:cNvPr>
          <p:cNvSpPr/>
          <p:nvPr/>
        </p:nvSpPr>
        <p:spPr>
          <a:xfrm>
            <a:off x="5450873" y="2722858"/>
            <a:ext cx="1763486" cy="729343"/>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a:t>ARP Scan</a:t>
            </a:r>
          </a:p>
        </p:txBody>
      </p:sp>
      <p:cxnSp>
        <p:nvCxnSpPr>
          <p:cNvPr id="10" name="Conexão reta unidirecional 9">
            <a:extLst>
              <a:ext uri="{FF2B5EF4-FFF2-40B4-BE49-F238E27FC236}">
                <a16:creationId xmlns:a16="http://schemas.microsoft.com/office/drawing/2014/main" id="{1A78421E-7338-C453-5925-6317E8E541D9}"/>
              </a:ext>
            </a:extLst>
          </p:cNvPr>
          <p:cNvCxnSpPr>
            <a:cxnSpLocks/>
            <a:stCxn id="6" idx="3"/>
            <a:endCxn id="9" idx="1"/>
          </p:cNvCxnSpPr>
          <p:nvPr/>
        </p:nvCxnSpPr>
        <p:spPr>
          <a:xfrm>
            <a:off x="4272543" y="3087530"/>
            <a:ext cx="1178330" cy="0"/>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Retângulo 15">
            <a:extLst>
              <a:ext uri="{FF2B5EF4-FFF2-40B4-BE49-F238E27FC236}">
                <a16:creationId xmlns:a16="http://schemas.microsoft.com/office/drawing/2014/main" id="{5831AA35-230B-122B-38A0-ACC057F1A9AC}"/>
              </a:ext>
            </a:extLst>
          </p:cNvPr>
          <p:cNvSpPr/>
          <p:nvPr/>
        </p:nvSpPr>
        <p:spPr>
          <a:xfrm>
            <a:off x="4692980" y="2267110"/>
            <a:ext cx="3276600" cy="1654145"/>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18" name="Conexão reta unidirecional 17">
            <a:extLst>
              <a:ext uri="{FF2B5EF4-FFF2-40B4-BE49-F238E27FC236}">
                <a16:creationId xmlns:a16="http://schemas.microsoft.com/office/drawing/2014/main" id="{1DEB141D-EBE0-8B2C-A4D6-8A96DF1BCA4A}"/>
              </a:ext>
            </a:extLst>
          </p:cNvPr>
          <p:cNvCxnSpPr>
            <a:cxnSpLocks/>
            <a:stCxn id="9" idx="3"/>
          </p:cNvCxnSpPr>
          <p:nvPr/>
        </p:nvCxnSpPr>
        <p:spPr>
          <a:xfrm>
            <a:off x="7214359" y="3087530"/>
            <a:ext cx="1521326" cy="0"/>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Fluxograma: Decisão 19">
            <a:extLst>
              <a:ext uri="{FF2B5EF4-FFF2-40B4-BE49-F238E27FC236}">
                <a16:creationId xmlns:a16="http://schemas.microsoft.com/office/drawing/2014/main" id="{675575F8-EE64-3FE3-08FF-A15AAFDF1B76}"/>
              </a:ext>
            </a:extLst>
          </p:cNvPr>
          <p:cNvSpPr/>
          <p:nvPr/>
        </p:nvSpPr>
        <p:spPr>
          <a:xfrm>
            <a:off x="8724800" y="2627851"/>
            <a:ext cx="1175658" cy="932664"/>
          </a:xfrm>
          <a:prstGeom prst="flowChartDecisio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100" dirty="0" err="1"/>
              <a:t>Hosts</a:t>
            </a:r>
            <a:r>
              <a:rPr lang="pt-PT" sz="1100" dirty="0"/>
              <a:t> </a:t>
            </a:r>
            <a:r>
              <a:rPr lang="pt-PT" sz="1100" dirty="0" err="1"/>
              <a:t>found</a:t>
            </a:r>
            <a:r>
              <a:rPr lang="pt-PT" sz="1100" dirty="0"/>
              <a:t>?</a:t>
            </a:r>
          </a:p>
        </p:txBody>
      </p:sp>
      <p:cxnSp>
        <p:nvCxnSpPr>
          <p:cNvPr id="25" name="Conexão: Ângulo Reto 24">
            <a:extLst>
              <a:ext uri="{FF2B5EF4-FFF2-40B4-BE49-F238E27FC236}">
                <a16:creationId xmlns:a16="http://schemas.microsoft.com/office/drawing/2014/main" id="{26709E48-FDEB-1823-7BA7-3C8DF66C5AF5}"/>
              </a:ext>
            </a:extLst>
          </p:cNvPr>
          <p:cNvCxnSpPr>
            <a:cxnSpLocks/>
            <a:stCxn id="20" idx="2"/>
            <a:endCxn id="6" idx="2"/>
          </p:cNvCxnSpPr>
          <p:nvPr/>
        </p:nvCxnSpPr>
        <p:spPr>
          <a:xfrm rot="5400000" flipH="1">
            <a:off x="6297558" y="545444"/>
            <a:ext cx="108314" cy="5921829"/>
          </a:xfrm>
          <a:prstGeom prst="bentConnector3">
            <a:avLst>
              <a:gd name="adj1" fmla="val -944715"/>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Clock stopwatch icon. Clock symbol isolated. Timer symbol">
            <a:extLst>
              <a:ext uri="{FF2B5EF4-FFF2-40B4-BE49-F238E27FC236}">
                <a16:creationId xmlns:a16="http://schemas.microsoft.com/office/drawing/2014/main" id="{F3EAE6FD-07CA-B491-F20C-DD2A602F45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71" t="15001" r="29506" b="14438"/>
          <a:stretch/>
        </p:blipFill>
        <p:spPr bwMode="auto">
          <a:xfrm>
            <a:off x="6055093" y="4276551"/>
            <a:ext cx="552374" cy="625786"/>
          </a:xfrm>
          <a:prstGeom prst="rect">
            <a:avLst/>
          </a:prstGeom>
          <a:noFill/>
          <a:extLst>
            <a:ext uri="{909E8E84-426E-40DD-AFC4-6F175D3DCCD1}">
              <a14:hiddenFill xmlns:a14="http://schemas.microsoft.com/office/drawing/2010/main">
                <a:solidFill>
                  <a:srgbClr val="FFFFFF"/>
                </a:solidFill>
              </a14:hiddenFill>
            </a:ext>
          </a:extLst>
        </p:spPr>
      </p:pic>
      <p:sp>
        <p:nvSpPr>
          <p:cNvPr id="29" name="CaixaDeTexto 28">
            <a:extLst>
              <a:ext uri="{FF2B5EF4-FFF2-40B4-BE49-F238E27FC236}">
                <a16:creationId xmlns:a16="http://schemas.microsoft.com/office/drawing/2014/main" id="{0AA78A47-2821-AA44-042E-52E2E144C98F}"/>
              </a:ext>
            </a:extLst>
          </p:cNvPr>
          <p:cNvSpPr txBox="1"/>
          <p:nvPr/>
        </p:nvSpPr>
        <p:spPr>
          <a:xfrm>
            <a:off x="6012519" y="4902337"/>
            <a:ext cx="678391" cy="369332"/>
          </a:xfrm>
          <a:prstGeom prst="rect">
            <a:avLst/>
          </a:prstGeom>
          <a:noFill/>
        </p:spPr>
        <p:txBody>
          <a:bodyPr wrap="none" rtlCol="0">
            <a:spAutoFit/>
          </a:bodyPr>
          <a:lstStyle/>
          <a:p>
            <a:r>
              <a:rPr lang="pt-PT" dirty="0"/>
              <a:t>120 s</a:t>
            </a:r>
          </a:p>
        </p:txBody>
      </p:sp>
      <p:sp>
        <p:nvSpPr>
          <p:cNvPr id="30" name="CaixaDeTexto 29">
            <a:extLst>
              <a:ext uri="{FF2B5EF4-FFF2-40B4-BE49-F238E27FC236}">
                <a16:creationId xmlns:a16="http://schemas.microsoft.com/office/drawing/2014/main" id="{FAFCB240-B3F6-D43C-E6CF-A4CD57A72611}"/>
              </a:ext>
            </a:extLst>
          </p:cNvPr>
          <p:cNvSpPr txBox="1"/>
          <p:nvPr/>
        </p:nvSpPr>
        <p:spPr>
          <a:xfrm>
            <a:off x="9448800" y="3820886"/>
            <a:ext cx="455574" cy="369332"/>
          </a:xfrm>
          <a:prstGeom prst="rect">
            <a:avLst/>
          </a:prstGeom>
          <a:noFill/>
        </p:spPr>
        <p:txBody>
          <a:bodyPr wrap="none" rtlCol="0">
            <a:spAutoFit/>
          </a:bodyPr>
          <a:lstStyle/>
          <a:p>
            <a:r>
              <a:rPr lang="pt-PT" dirty="0"/>
              <a:t>No</a:t>
            </a:r>
          </a:p>
        </p:txBody>
      </p:sp>
      <p:cxnSp>
        <p:nvCxnSpPr>
          <p:cNvPr id="31" name="Conexão reta unidirecional 30">
            <a:extLst>
              <a:ext uri="{FF2B5EF4-FFF2-40B4-BE49-F238E27FC236}">
                <a16:creationId xmlns:a16="http://schemas.microsoft.com/office/drawing/2014/main" id="{E5048F37-0DF3-94F5-6B32-6786B254E5B2}"/>
              </a:ext>
            </a:extLst>
          </p:cNvPr>
          <p:cNvCxnSpPr>
            <a:cxnSpLocks/>
            <a:stCxn id="20" idx="3"/>
          </p:cNvCxnSpPr>
          <p:nvPr/>
        </p:nvCxnSpPr>
        <p:spPr>
          <a:xfrm>
            <a:off x="9900458" y="3094183"/>
            <a:ext cx="1178330" cy="9554"/>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CaixaDeTexto 32">
            <a:extLst>
              <a:ext uri="{FF2B5EF4-FFF2-40B4-BE49-F238E27FC236}">
                <a16:creationId xmlns:a16="http://schemas.microsoft.com/office/drawing/2014/main" id="{66B740AB-D8DA-571B-E65D-DD84EEA3E635}"/>
              </a:ext>
            </a:extLst>
          </p:cNvPr>
          <p:cNvSpPr txBox="1"/>
          <p:nvPr/>
        </p:nvSpPr>
        <p:spPr>
          <a:xfrm>
            <a:off x="10004105" y="2627851"/>
            <a:ext cx="485518" cy="369332"/>
          </a:xfrm>
          <a:prstGeom prst="rect">
            <a:avLst/>
          </a:prstGeom>
          <a:noFill/>
        </p:spPr>
        <p:txBody>
          <a:bodyPr wrap="none" rtlCol="0">
            <a:spAutoFit/>
          </a:bodyPr>
          <a:lstStyle/>
          <a:p>
            <a:r>
              <a:rPr lang="pt-PT" dirty="0" err="1"/>
              <a:t>Yes</a:t>
            </a:r>
            <a:endParaRPr lang="pt-PT" dirty="0"/>
          </a:p>
        </p:txBody>
      </p:sp>
      <p:pic>
        <p:nvPicPr>
          <p:cNvPr id="7" name="Imagem 6">
            <a:extLst>
              <a:ext uri="{FF2B5EF4-FFF2-40B4-BE49-F238E27FC236}">
                <a16:creationId xmlns:a16="http://schemas.microsoft.com/office/drawing/2014/main" id="{CDA3EAC2-F0F7-81C3-F87D-DAA7F3568811}"/>
              </a:ext>
            </a:extLst>
          </p:cNvPr>
          <p:cNvPicPr>
            <a:picLocks noChangeAspect="1"/>
          </p:cNvPicPr>
          <p:nvPr/>
        </p:nvPicPr>
        <p:blipFill>
          <a:blip r:embed="rId3"/>
          <a:stretch>
            <a:fillRect/>
          </a:stretch>
        </p:blipFill>
        <p:spPr>
          <a:xfrm>
            <a:off x="4769393" y="2265411"/>
            <a:ext cx="485519" cy="485519"/>
          </a:xfrm>
          <a:prstGeom prst="rect">
            <a:avLst/>
          </a:prstGeom>
        </p:spPr>
      </p:pic>
    </p:spTree>
    <p:extLst>
      <p:ext uri="{BB962C8B-B14F-4D97-AF65-F5344CB8AC3E}">
        <p14:creationId xmlns:p14="http://schemas.microsoft.com/office/powerpoint/2010/main" val="34611922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694E5A-9614-75E8-DE72-0500164AE948}"/>
            </a:ext>
          </a:extLst>
        </p:cNvPr>
        <p:cNvGrpSpPr/>
        <p:nvPr/>
      </p:nvGrpSpPr>
      <p:grpSpPr>
        <a:xfrm>
          <a:off x="0" y="0"/>
          <a:ext cx="0" cy="0"/>
          <a:chOff x="0" y="0"/>
          <a:chExt cx="0" cy="0"/>
        </a:xfrm>
      </p:grpSpPr>
      <p:sp>
        <p:nvSpPr>
          <p:cNvPr id="2" name="Marcador de Posição do Número do Diapositivo 1">
            <a:extLst>
              <a:ext uri="{FF2B5EF4-FFF2-40B4-BE49-F238E27FC236}">
                <a16:creationId xmlns:a16="http://schemas.microsoft.com/office/drawing/2014/main" id="{A6514AAB-18F8-2FA6-2827-99762192DF65}"/>
              </a:ext>
            </a:extLst>
          </p:cNvPr>
          <p:cNvSpPr>
            <a:spLocks noGrp="1"/>
          </p:cNvSpPr>
          <p:nvPr>
            <p:ph type="sldNum" sz="quarter" idx="12"/>
          </p:nvPr>
        </p:nvSpPr>
        <p:spPr/>
        <p:txBody>
          <a:bodyPr/>
          <a:lstStyle/>
          <a:p>
            <a:fld id="{4FAB73BC-B049-4115-A692-8D63A059BFB8}" type="slidenum">
              <a:rPr lang="en-US" smtClean="0"/>
              <a:pPr/>
              <a:t>17</a:t>
            </a:fld>
            <a:endParaRPr lang="en-US" dirty="0"/>
          </a:p>
        </p:txBody>
      </p:sp>
      <p:sp>
        <p:nvSpPr>
          <p:cNvPr id="3" name="Título 2">
            <a:extLst>
              <a:ext uri="{FF2B5EF4-FFF2-40B4-BE49-F238E27FC236}">
                <a16:creationId xmlns:a16="http://schemas.microsoft.com/office/drawing/2014/main" id="{EF859ED5-111E-0410-71E5-D4D30B9E8D37}"/>
              </a:ext>
            </a:extLst>
          </p:cNvPr>
          <p:cNvSpPr>
            <a:spLocks noGrp="1"/>
          </p:cNvSpPr>
          <p:nvPr>
            <p:ph type="title" idx="4294967295"/>
          </p:nvPr>
        </p:nvSpPr>
        <p:spPr>
          <a:xfrm>
            <a:off x="498070" y="533400"/>
            <a:ext cx="10058400" cy="641350"/>
          </a:xfrm>
        </p:spPr>
        <p:txBody>
          <a:bodyPr>
            <a:normAutofit/>
          </a:bodyPr>
          <a:lstStyle/>
          <a:p>
            <a:r>
              <a:rPr lang="pt-PT" sz="2800" b="1" dirty="0" err="1">
                <a:solidFill>
                  <a:srgbClr val="0070C0"/>
                </a:solidFill>
                <a:latin typeface="Consolas" panose="020B0609020204030204" pitchFamily="49" charset="0"/>
              </a:rPr>
              <a:t>Implementation</a:t>
            </a:r>
            <a:endParaRPr lang="pt-PT" sz="2800" b="1" dirty="0">
              <a:solidFill>
                <a:srgbClr val="0070C0"/>
              </a:solidFill>
              <a:latin typeface="Consolas" panose="020B0609020204030204" pitchFamily="49" charset="0"/>
            </a:endParaRPr>
          </a:p>
        </p:txBody>
      </p:sp>
      <p:pic>
        <p:nvPicPr>
          <p:cNvPr id="4" name="Picture 2" descr="Uma imagem com texto, captura de ecrã, Tipo de letra, Gráficos&#10;&#10;Descrição gerada automaticamente">
            <a:extLst>
              <a:ext uri="{FF2B5EF4-FFF2-40B4-BE49-F238E27FC236}">
                <a16:creationId xmlns:a16="http://schemas.microsoft.com/office/drawing/2014/main" id="{47272E93-0D84-BF9D-CD76-008DFD89B8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2841" y="-55162"/>
            <a:ext cx="2349159" cy="64135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9">
            <a:extLst>
              <a:ext uri="{FF2B5EF4-FFF2-40B4-BE49-F238E27FC236}">
                <a16:creationId xmlns:a16="http://schemas.microsoft.com/office/drawing/2014/main" id="{E7E6981E-D35A-1593-3B3A-3F37AE1322C2}"/>
              </a:ext>
            </a:extLst>
          </p:cNvPr>
          <p:cNvSpPr txBox="1"/>
          <p:nvPr/>
        </p:nvSpPr>
        <p:spPr>
          <a:xfrm>
            <a:off x="498070" y="1193800"/>
            <a:ext cx="11480026" cy="40011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GB" sz="20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Workflow</a:t>
            </a:r>
          </a:p>
        </p:txBody>
      </p:sp>
      <p:cxnSp>
        <p:nvCxnSpPr>
          <p:cNvPr id="7" name="Conexão reta unidirecional 6">
            <a:extLst>
              <a:ext uri="{FF2B5EF4-FFF2-40B4-BE49-F238E27FC236}">
                <a16:creationId xmlns:a16="http://schemas.microsoft.com/office/drawing/2014/main" id="{489CB421-A54D-50BF-AF7D-7B3B206CE954}"/>
              </a:ext>
            </a:extLst>
          </p:cNvPr>
          <p:cNvCxnSpPr>
            <a:cxnSpLocks/>
          </p:cNvCxnSpPr>
          <p:nvPr/>
        </p:nvCxnSpPr>
        <p:spPr>
          <a:xfrm>
            <a:off x="1333401" y="3280114"/>
            <a:ext cx="1178330" cy="9554"/>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Retângulo: Cantos Arredondados 7">
            <a:extLst>
              <a:ext uri="{FF2B5EF4-FFF2-40B4-BE49-F238E27FC236}">
                <a16:creationId xmlns:a16="http://schemas.microsoft.com/office/drawing/2014/main" id="{9413F60F-EBDA-2C6F-5536-A897149DED1F}"/>
              </a:ext>
            </a:extLst>
          </p:cNvPr>
          <p:cNvSpPr/>
          <p:nvPr/>
        </p:nvSpPr>
        <p:spPr>
          <a:xfrm>
            <a:off x="2511731" y="2915442"/>
            <a:ext cx="1763486" cy="729343"/>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err="1"/>
              <a:t>Check</a:t>
            </a:r>
            <a:r>
              <a:rPr lang="pt-PT" dirty="0"/>
              <a:t> </a:t>
            </a:r>
            <a:r>
              <a:rPr lang="pt-PT" dirty="0" err="1"/>
              <a:t>Host</a:t>
            </a:r>
            <a:r>
              <a:rPr lang="pt-PT" dirty="0"/>
              <a:t> Status</a:t>
            </a:r>
          </a:p>
        </p:txBody>
      </p:sp>
      <p:pic>
        <p:nvPicPr>
          <p:cNvPr id="9" name="Imagem 8">
            <a:extLst>
              <a:ext uri="{FF2B5EF4-FFF2-40B4-BE49-F238E27FC236}">
                <a16:creationId xmlns:a16="http://schemas.microsoft.com/office/drawing/2014/main" id="{3F478E40-4FCC-D621-6092-E247ACE10900}"/>
              </a:ext>
            </a:extLst>
          </p:cNvPr>
          <p:cNvPicPr>
            <a:picLocks noChangeAspect="1"/>
          </p:cNvPicPr>
          <p:nvPr/>
        </p:nvPicPr>
        <p:blipFill>
          <a:blip r:embed="rId4"/>
          <a:stretch>
            <a:fillRect/>
          </a:stretch>
        </p:blipFill>
        <p:spPr>
          <a:xfrm>
            <a:off x="2866876" y="4691858"/>
            <a:ext cx="1053193" cy="1053193"/>
          </a:xfrm>
          <a:prstGeom prst="rect">
            <a:avLst/>
          </a:prstGeom>
        </p:spPr>
      </p:pic>
      <p:sp>
        <p:nvSpPr>
          <p:cNvPr id="10" name="Seta: Para Cima 9">
            <a:extLst>
              <a:ext uri="{FF2B5EF4-FFF2-40B4-BE49-F238E27FC236}">
                <a16:creationId xmlns:a16="http://schemas.microsoft.com/office/drawing/2014/main" id="{671387BC-41E7-4E73-BF7C-B512F441BB35}"/>
              </a:ext>
            </a:extLst>
          </p:cNvPr>
          <p:cNvSpPr/>
          <p:nvPr/>
        </p:nvSpPr>
        <p:spPr>
          <a:xfrm>
            <a:off x="3197530" y="3806710"/>
            <a:ext cx="391886" cy="72934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11" name="Conexão reta unidirecional 10">
            <a:extLst>
              <a:ext uri="{FF2B5EF4-FFF2-40B4-BE49-F238E27FC236}">
                <a16:creationId xmlns:a16="http://schemas.microsoft.com/office/drawing/2014/main" id="{1FFF374B-53DB-DD65-1DB0-51393950BEB4}"/>
              </a:ext>
            </a:extLst>
          </p:cNvPr>
          <p:cNvCxnSpPr>
            <a:cxnSpLocks/>
          </p:cNvCxnSpPr>
          <p:nvPr/>
        </p:nvCxnSpPr>
        <p:spPr>
          <a:xfrm>
            <a:off x="4275217" y="3289668"/>
            <a:ext cx="1178330" cy="9554"/>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Fluxograma: Decisão 11">
            <a:extLst>
              <a:ext uri="{FF2B5EF4-FFF2-40B4-BE49-F238E27FC236}">
                <a16:creationId xmlns:a16="http://schemas.microsoft.com/office/drawing/2014/main" id="{3C0A9B39-1852-5DAE-E408-E68D7F4F6380}"/>
              </a:ext>
            </a:extLst>
          </p:cNvPr>
          <p:cNvSpPr/>
          <p:nvPr/>
        </p:nvSpPr>
        <p:spPr>
          <a:xfrm>
            <a:off x="5453547" y="2823336"/>
            <a:ext cx="1175658" cy="932664"/>
          </a:xfrm>
          <a:prstGeom prst="flowChartDecisio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100" dirty="0" err="1"/>
              <a:t>Run</a:t>
            </a:r>
            <a:r>
              <a:rPr lang="pt-PT" sz="1100" dirty="0"/>
              <a:t> Scan?</a:t>
            </a:r>
          </a:p>
        </p:txBody>
      </p:sp>
      <p:cxnSp>
        <p:nvCxnSpPr>
          <p:cNvPr id="13" name="Conexão reta unidirecional 12">
            <a:extLst>
              <a:ext uri="{FF2B5EF4-FFF2-40B4-BE49-F238E27FC236}">
                <a16:creationId xmlns:a16="http://schemas.microsoft.com/office/drawing/2014/main" id="{1C408DAE-AB7F-BF94-80F7-309F0FF3DB67}"/>
              </a:ext>
            </a:extLst>
          </p:cNvPr>
          <p:cNvCxnSpPr>
            <a:cxnSpLocks/>
          </p:cNvCxnSpPr>
          <p:nvPr/>
        </p:nvCxnSpPr>
        <p:spPr>
          <a:xfrm>
            <a:off x="6627868" y="3289668"/>
            <a:ext cx="1178330" cy="9554"/>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xão: Ângulo Reto 13">
            <a:extLst>
              <a:ext uri="{FF2B5EF4-FFF2-40B4-BE49-F238E27FC236}">
                <a16:creationId xmlns:a16="http://schemas.microsoft.com/office/drawing/2014/main" id="{4DCB1C14-B97E-DDA1-8171-3D816B7839D6}"/>
              </a:ext>
            </a:extLst>
          </p:cNvPr>
          <p:cNvCxnSpPr>
            <a:cxnSpLocks/>
            <a:stCxn id="12" idx="0"/>
          </p:cNvCxnSpPr>
          <p:nvPr/>
        </p:nvCxnSpPr>
        <p:spPr>
          <a:xfrm rot="16200000" flipV="1">
            <a:off x="3315209" y="97168"/>
            <a:ext cx="744362" cy="4707973"/>
          </a:xfrm>
          <a:prstGeom prst="bentConnector2">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CaixaDeTexto 18">
            <a:extLst>
              <a:ext uri="{FF2B5EF4-FFF2-40B4-BE49-F238E27FC236}">
                <a16:creationId xmlns:a16="http://schemas.microsoft.com/office/drawing/2014/main" id="{3F51ED86-02A5-B6FA-C035-C0714AFC3F59}"/>
              </a:ext>
            </a:extLst>
          </p:cNvPr>
          <p:cNvSpPr txBox="1"/>
          <p:nvPr/>
        </p:nvSpPr>
        <p:spPr>
          <a:xfrm>
            <a:off x="6141209" y="2284337"/>
            <a:ext cx="455574" cy="369332"/>
          </a:xfrm>
          <a:prstGeom prst="rect">
            <a:avLst/>
          </a:prstGeom>
          <a:noFill/>
        </p:spPr>
        <p:txBody>
          <a:bodyPr wrap="none" rtlCol="0">
            <a:spAutoFit/>
          </a:bodyPr>
          <a:lstStyle/>
          <a:p>
            <a:r>
              <a:rPr lang="pt-PT" dirty="0"/>
              <a:t>No</a:t>
            </a:r>
          </a:p>
        </p:txBody>
      </p:sp>
      <p:sp>
        <p:nvSpPr>
          <p:cNvPr id="20" name="CaixaDeTexto 19">
            <a:extLst>
              <a:ext uri="{FF2B5EF4-FFF2-40B4-BE49-F238E27FC236}">
                <a16:creationId xmlns:a16="http://schemas.microsoft.com/office/drawing/2014/main" id="{31F22085-B04E-0E23-89D1-3CC66626773D}"/>
              </a:ext>
            </a:extLst>
          </p:cNvPr>
          <p:cNvSpPr txBox="1"/>
          <p:nvPr/>
        </p:nvSpPr>
        <p:spPr>
          <a:xfrm>
            <a:off x="6852022" y="3384222"/>
            <a:ext cx="485518" cy="369332"/>
          </a:xfrm>
          <a:prstGeom prst="rect">
            <a:avLst/>
          </a:prstGeom>
          <a:noFill/>
        </p:spPr>
        <p:txBody>
          <a:bodyPr wrap="none" rtlCol="0">
            <a:spAutoFit/>
          </a:bodyPr>
          <a:lstStyle/>
          <a:p>
            <a:r>
              <a:rPr lang="pt-PT" dirty="0" err="1"/>
              <a:t>Yes</a:t>
            </a:r>
            <a:endParaRPr lang="pt-PT" dirty="0"/>
          </a:p>
        </p:txBody>
      </p:sp>
      <p:sp>
        <p:nvSpPr>
          <p:cNvPr id="21" name="Retângulo: Cantos Arredondados 20">
            <a:extLst>
              <a:ext uri="{FF2B5EF4-FFF2-40B4-BE49-F238E27FC236}">
                <a16:creationId xmlns:a16="http://schemas.microsoft.com/office/drawing/2014/main" id="{3FBA5023-D550-98AD-36D4-1A53C3610CC7}"/>
              </a:ext>
            </a:extLst>
          </p:cNvPr>
          <p:cNvSpPr/>
          <p:nvPr/>
        </p:nvSpPr>
        <p:spPr>
          <a:xfrm>
            <a:off x="7810205" y="2932773"/>
            <a:ext cx="1763486" cy="729343"/>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err="1"/>
              <a:t>Request</a:t>
            </a:r>
            <a:r>
              <a:rPr lang="pt-PT" dirty="0"/>
              <a:t> Scan</a:t>
            </a:r>
          </a:p>
        </p:txBody>
      </p:sp>
      <p:cxnSp>
        <p:nvCxnSpPr>
          <p:cNvPr id="22" name="Conexão reta unidirecional 21">
            <a:extLst>
              <a:ext uri="{FF2B5EF4-FFF2-40B4-BE49-F238E27FC236}">
                <a16:creationId xmlns:a16="http://schemas.microsoft.com/office/drawing/2014/main" id="{0EF6D55A-D44A-1C61-D80F-F525DF593095}"/>
              </a:ext>
            </a:extLst>
          </p:cNvPr>
          <p:cNvCxnSpPr>
            <a:cxnSpLocks/>
          </p:cNvCxnSpPr>
          <p:nvPr/>
        </p:nvCxnSpPr>
        <p:spPr>
          <a:xfrm>
            <a:off x="9573691" y="3300793"/>
            <a:ext cx="1178330" cy="9554"/>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 name="Imagem 4">
            <a:extLst>
              <a:ext uri="{FF2B5EF4-FFF2-40B4-BE49-F238E27FC236}">
                <a16:creationId xmlns:a16="http://schemas.microsoft.com/office/drawing/2014/main" id="{4EFD92D1-87DA-4D98-4AD4-6BA909B6EB4A}"/>
              </a:ext>
            </a:extLst>
          </p:cNvPr>
          <p:cNvPicPr>
            <a:picLocks noChangeAspect="1"/>
          </p:cNvPicPr>
          <p:nvPr/>
        </p:nvPicPr>
        <p:blipFill>
          <a:blip r:embed="rId5"/>
          <a:stretch>
            <a:fillRect/>
          </a:stretch>
        </p:blipFill>
        <p:spPr>
          <a:xfrm>
            <a:off x="3050881" y="5583126"/>
            <a:ext cx="685182" cy="456243"/>
          </a:xfrm>
          <a:prstGeom prst="rect">
            <a:avLst/>
          </a:prstGeom>
        </p:spPr>
      </p:pic>
    </p:spTree>
    <p:extLst>
      <p:ext uri="{BB962C8B-B14F-4D97-AF65-F5344CB8AC3E}">
        <p14:creationId xmlns:p14="http://schemas.microsoft.com/office/powerpoint/2010/main" val="11148468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BB05FB-478E-8B13-7167-8AFA4CF15596}"/>
            </a:ext>
          </a:extLst>
        </p:cNvPr>
        <p:cNvGrpSpPr/>
        <p:nvPr/>
      </p:nvGrpSpPr>
      <p:grpSpPr>
        <a:xfrm>
          <a:off x="0" y="0"/>
          <a:ext cx="0" cy="0"/>
          <a:chOff x="0" y="0"/>
          <a:chExt cx="0" cy="0"/>
        </a:xfrm>
      </p:grpSpPr>
      <p:sp>
        <p:nvSpPr>
          <p:cNvPr id="2" name="Marcador de Posição do Número do Diapositivo 1">
            <a:extLst>
              <a:ext uri="{FF2B5EF4-FFF2-40B4-BE49-F238E27FC236}">
                <a16:creationId xmlns:a16="http://schemas.microsoft.com/office/drawing/2014/main" id="{199CDD01-5113-A9C6-BA79-4F0911149453}"/>
              </a:ext>
            </a:extLst>
          </p:cNvPr>
          <p:cNvSpPr>
            <a:spLocks noGrp="1"/>
          </p:cNvSpPr>
          <p:nvPr>
            <p:ph type="sldNum" sz="quarter" idx="12"/>
          </p:nvPr>
        </p:nvSpPr>
        <p:spPr/>
        <p:txBody>
          <a:bodyPr/>
          <a:lstStyle/>
          <a:p>
            <a:fld id="{4FAB73BC-B049-4115-A692-8D63A059BFB8}" type="slidenum">
              <a:rPr lang="en-US" smtClean="0"/>
              <a:pPr/>
              <a:t>18</a:t>
            </a:fld>
            <a:endParaRPr lang="en-US" dirty="0"/>
          </a:p>
        </p:txBody>
      </p:sp>
      <p:sp>
        <p:nvSpPr>
          <p:cNvPr id="3" name="Título 2">
            <a:extLst>
              <a:ext uri="{FF2B5EF4-FFF2-40B4-BE49-F238E27FC236}">
                <a16:creationId xmlns:a16="http://schemas.microsoft.com/office/drawing/2014/main" id="{47388FDA-F15A-DEB7-A17E-B0178D012368}"/>
              </a:ext>
            </a:extLst>
          </p:cNvPr>
          <p:cNvSpPr>
            <a:spLocks noGrp="1"/>
          </p:cNvSpPr>
          <p:nvPr>
            <p:ph type="title" idx="4294967295"/>
          </p:nvPr>
        </p:nvSpPr>
        <p:spPr>
          <a:xfrm>
            <a:off x="498070" y="533400"/>
            <a:ext cx="10058400" cy="641350"/>
          </a:xfrm>
        </p:spPr>
        <p:txBody>
          <a:bodyPr>
            <a:normAutofit/>
          </a:bodyPr>
          <a:lstStyle/>
          <a:p>
            <a:r>
              <a:rPr lang="pt-PT" sz="2800" b="1" dirty="0" err="1">
                <a:solidFill>
                  <a:srgbClr val="0070C0"/>
                </a:solidFill>
                <a:latin typeface="Consolas" panose="020B0609020204030204" pitchFamily="49" charset="0"/>
              </a:rPr>
              <a:t>Implementation</a:t>
            </a:r>
            <a:endParaRPr lang="pt-PT" sz="2800" b="1" dirty="0">
              <a:solidFill>
                <a:srgbClr val="0070C0"/>
              </a:solidFill>
              <a:latin typeface="Consolas" panose="020B0609020204030204" pitchFamily="49" charset="0"/>
            </a:endParaRPr>
          </a:p>
        </p:txBody>
      </p:sp>
      <p:pic>
        <p:nvPicPr>
          <p:cNvPr id="4" name="Picture 2" descr="Uma imagem com texto, captura de ecrã, Tipo de letra, Gráficos&#10;&#10;Descrição gerada automaticamente">
            <a:extLst>
              <a:ext uri="{FF2B5EF4-FFF2-40B4-BE49-F238E27FC236}">
                <a16:creationId xmlns:a16="http://schemas.microsoft.com/office/drawing/2014/main" id="{02E2695F-53FD-9058-4A40-688491435D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2841" y="-55162"/>
            <a:ext cx="2349159" cy="64135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9">
            <a:extLst>
              <a:ext uri="{FF2B5EF4-FFF2-40B4-BE49-F238E27FC236}">
                <a16:creationId xmlns:a16="http://schemas.microsoft.com/office/drawing/2014/main" id="{ED6DE751-8CD9-538B-1249-60F4D65343C9}"/>
              </a:ext>
            </a:extLst>
          </p:cNvPr>
          <p:cNvSpPr txBox="1"/>
          <p:nvPr/>
        </p:nvSpPr>
        <p:spPr>
          <a:xfrm>
            <a:off x="498070" y="1193800"/>
            <a:ext cx="11480026" cy="40011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GB" sz="20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Workflow</a:t>
            </a:r>
          </a:p>
        </p:txBody>
      </p:sp>
      <p:sp>
        <p:nvSpPr>
          <p:cNvPr id="7" name="Retângulo 6">
            <a:extLst>
              <a:ext uri="{FF2B5EF4-FFF2-40B4-BE49-F238E27FC236}">
                <a16:creationId xmlns:a16="http://schemas.microsoft.com/office/drawing/2014/main" id="{884D3E58-D3F8-3D50-34F6-9A32F0EA329D}"/>
              </a:ext>
            </a:extLst>
          </p:cNvPr>
          <p:cNvSpPr/>
          <p:nvPr/>
        </p:nvSpPr>
        <p:spPr>
          <a:xfrm>
            <a:off x="1099453" y="2237616"/>
            <a:ext cx="3276600" cy="1654145"/>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8" name="Conexão reta unidirecional 7">
            <a:extLst>
              <a:ext uri="{FF2B5EF4-FFF2-40B4-BE49-F238E27FC236}">
                <a16:creationId xmlns:a16="http://schemas.microsoft.com/office/drawing/2014/main" id="{006EF970-7B44-14F6-89B7-3F044B820475}"/>
              </a:ext>
            </a:extLst>
          </p:cNvPr>
          <p:cNvCxnSpPr>
            <a:cxnSpLocks/>
            <a:endCxn id="9" idx="1"/>
          </p:cNvCxnSpPr>
          <p:nvPr/>
        </p:nvCxnSpPr>
        <p:spPr>
          <a:xfrm>
            <a:off x="759127" y="3064688"/>
            <a:ext cx="1178330" cy="0"/>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etângulo: Cantos Arredondados 8">
            <a:extLst>
              <a:ext uri="{FF2B5EF4-FFF2-40B4-BE49-F238E27FC236}">
                <a16:creationId xmlns:a16="http://schemas.microsoft.com/office/drawing/2014/main" id="{8126FD85-D0BC-B80C-2404-E07C098D9354}"/>
              </a:ext>
            </a:extLst>
          </p:cNvPr>
          <p:cNvSpPr/>
          <p:nvPr/>
        </p:nvSpPr>
        <p:spPr>
          <a:xfrm>
            <a:off x="1937457" y="2700016"/>
            <a:ext cx="1763486" cy="729343"/>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a:t>GVM Scan</a:t>
            </a:r>
          </a:p>
        </p:txBody>
      </p:sp>
      <p:sp>
        <p:nvSpPr>
          <p:cNvPr id="10" name="Retângulo: Cantos Arredondados 9">
            <a:extLst>
              <a:ext uri="{FF2B5EF4-FFF2-40B4-BE49-F238E27FC236}">
                <a16:creationId xmlns:a16="http://schemas.microsoft.com/office/drawing/2014/main" id="{0C1CABE7-9D26-ACBF-6FC1-7B3FD0BDC071}"/>
              </a:ext>
            </a:extLst>
          </p:cNvPr>
          <p:cNvSpPr/>
          <p:nvPr/>
        </p:nvSpPr>
        <p:spPr>
          <a:xfrm>
            <a:off x="5233156" y="2699658"/>
            <a:ext cx="1763486" cy="729343"/>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err="1"/>
              <a:t>Report</a:t>
            </a:r>
            <a:r>
              <a:rPr lang="pt-PT" dirty="0"/>
              <a:t> </a:t>
            </a:r>
            <a:r>
              <a:rPr lang="pt-PT" dirty="0" err="1"/>
              <a:t>Parsing</a:t>
            </a:r>
            <a:endParaRPr lang="pt-PT" dirty="0"/>
          </a:p>
        </p:txBody>
      </p:sp>
      <p:cxnSp>
        <p:nvCxnSpPr>
          <p:cNvPr id="11" name="Conexão reta unidirecional 10">
            <a:extLst>
              <a:ext uri="{FF2B5EF4-FFF2-40B4-BE49-F238E27FC236}">
                <a16:creationId xmlns:a16="http://schemas.microsoft.com/office/drawing/2014/main" id="{3EB156F2-C666-7CC3-03AE-74C75A1CB882}"/>
              </a:ext>
            </a:extLst>
          </p:cNvPr>
          <p:cNvCxnSpPr>
            <a:cxnSpLocks/>
            <a:stCxn id="9" idx="3"/>
            <a:endCxn id="10" idx="1"/>
          </p:cNvCxnSpPr>
          <p:nvPr/>
        </p:nvCxnSpPr>
        <p:spPr>
          <a:xfrm flipV="1">
            <a:off x="3700943" y="3064330"/>
            <a:ext cx="1532213" cy="358"/>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tângulo: Cantos Arredondados 14">
            <a:extLst>
              <a:ext uri="{FF2B5EF4-FFF2-40B4-BE49-F238E27FC236}">
                <a16:creationId xmlns:a16="http://schemas.microsoft.com/office/drawing/2014/main" id="{39BE1FE2-5DE4-A897-F157-9A17EB45B768}"/>
              </a:ext>
            </a:extLst>
          </p:cNvPr>
          <p:cNvSpPr/>
          <p:nvPr/>
        </p:nvSpPr>
        <p:spPr>
          <a:xfrm>
            <a:off x="8136972" y="2699657"/>
            <a:ext cx="1763486" cy="729343"/>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a:t>Save </a:t>
            </a:r>
            <a:r>
              <a:rPr lang="pt-PT" dirty="0" err="1"/>
              <a:t>Report</a:t>
            </a:r>
            <a:endParaRPr lang="pt-PT" dirty="0"/>
          </a:p>
        </p:txBody>
      </p:sp>
      <p:cxnSp>
        <p:nvCxnSpPr>
          <p:cNvPr id="16" name="Conexão reta unidirecional 15">
            <a:extLst>
              <a:ext uri="{FF2B5EF4-FFF2-40B4-BE49-F238E27FC236}">
                <a16:creationId xmlns:a16="http://schemas.microsoft.com/office/drawing/2014/main" id="{D29E37E6-D16F-BE07-4C52-C87B1B80E5C4}"/>
              </a:ext>
            </a:extLst>
          </p:cNvPr>
          <p:cNvCxnSpPr>
            <a:cxnSpLocks/>
            <a:stCxn id="10" idx="3"/>
            <a:endCxn id="15" idx="1"/>
          </p:cNvCxnSpPr>
          <p:nvPr/>
        </p:nvCxnSpPr>
        <p:spPr>
          <a:xfrm flipV="1">
            <a:off x="6996642" y="3064329"/>
            <a:ext cx="1140330" cy="1"/>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2" name="Imagem 21">
            <a:extLst>
              <a:ext uri="{FF2B5EF4-FFF2-40B4-BE49-F238E27FC236}">
                <a16:creationId xmlns:a16="http://schemas.microsoft.com/office/drawing/2014/main" id="{920F9A05-BA5F-7097-53D9-AC1A189A0C18}"/>
              </a:ext>
            </a:extLst>
          </p:cNvPr>
          <p:cNvPicPr>
            <a:picLocks noChangeAspect="1"/>
          </p:cNvPicPr>
          <p:nvPr/>
        </p:nvPicPr>
        <p:blipFill>
          <a:blip r:embed="rId4"/>
          <a:stretch>
            <a:fillRect/>
          </a:stretch>
        </p:blipFill>
        <p:spPr>
          <a:xfrm>
            <a:off x="8492116" y="4498653"/>
            <a:ext cx="1053193" cy="1053193"/>
          </a:xfrm>
          <a:prstGeom prst="rect">
            <a:avLst/>
          </a:prstGeom>
        </p:spPr>
      </p:pic>
      <p:sp>
        <p:nvSpPr>
          <p:cNvPr id="23" name="Seta: Para Cima 22">
            <a:extLst>
              <a:ext uri="{FF2B5EF4-FFF2-40B4-BE49-F238E27FC236}">
                <a16:creationId xmlns:a16="http://schemas.microsoft.com/office/drawing/2014/main" id="{596DCC7E-81EB-494A-C2DB-AEBEE2BEBD03}"/>
              </a:ext>
            </a:extLst>
          </p:cNvPr>
          <p:cNvSpPr/>
          <p:nvPr/>
        </p:nvSpPr>
        <p:spPr>
          <a:xfrm flipV="1">
            <a:off x="8822770" y="3628151"/>
            <a:ext cx="391886" cy="80622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4" name="Conexão reta unidirecional 23">
            <a:extLst>
              <a:ext uri="{FF2B5EF4-FFF2-40B4-BE49-F238E27FC236}">
                <a16:creationId xmlns:a16="http://schemas.microsoft.com/office/drawing/2014/main" id="{69445545-B23E-5BA4-5CAA-0317897122F7}"/>
              </a:ext>
            </a:extLst>
          </p:cNvPr>
          <p:cNvCxnSpPr>
            <a:cxnSpLocks/>
          </p:cNvCxnSpPr>
          <p:nvPr/>
        </p:nvCxnSpPr>
        <p:spPr>
          <a:xfrm>
            <a:off x="9912676" y="3064328"/>
            <a:ext cx="1178330" cy="9554"/>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 name="Imagem 4">
            <a:extLst>
              <a:ext uri="{FF2B5EF4-FFF2-40B4-BE49-F238E27FC236}">
                <a16:creationId xmlns:a16="http://schemas.microsoft.com/office/drawing/2014/main" id="{DE5A8AF5-8857-9301-815C-03991F14E6BD}"/>
              </a:ext>
            </a:extLst>
          </p:cNvPr>
          <p:cNvPicPr>
            <a:picLocks noChangeAspect="1"/>
          </p:cNvPicPr>
          <p:nvPr/>
        </p:nvPicPr>
        <p:blipFill>
          <a:blip r:embed="rId5"/>
          <a:stretch>
            <a:fillRect/>
          </a:stretch>
        </p:blipFill>
        <p:spPr>
          <a:xfrm>
            <a:off x="1167901" y="2284678"/>
            <a:ext cx="599393" cy="595288"/>
          </a:xfrm>
          <a:prstGeom prst="rect">
            <a:avLst/>
          </a:prstGeom>
        </p:spPr>
      </p:pic>
      <p:pic>
        <p:nvPicPr>
          <p:cNvPr id="13" name="Imagem 12">
            <a:extLst>
              <a:ext uri="{FF2B5EF4-FFF2-40B4-BE49-F238E27FC236}">
                <a16:creationId xmlns:a16="http://schemas.microsoft.com/office/drawing/2014/main" id="{2E083E4D-2479-5677-47E9-02991BFDA071}"/>
              </a:ext>
            </a:extLst>
          </p:cNvPr>
          <p:cNvPicPr>
            <a:picLocks noChangeAspect="1"/>
          </p:cNvPicPr>
          <p:nvPr/>
        </p:nvPicPr>
        <p:blipFill>
          <a:blip r:embed="rId6"/>
          <a:stretch>
            <a:fillRect/>
          </a:stretch>
        </p:blipFill>
        <p:spPr>
          <a:xfrm>
            <a:off x="8676121" y="5428443"/>
            <a:ext cx="685182" cy="456243"/>
          </a:xfrm>
          <a:prstGeom prst="rect">
            <a:avLst/>
          </a:prstGeom>
        </p:spPr>
      </p:pic>
    </p:spTree>
    <p:extLst>
      <p:ext uri="{BB962C8B-B14F-4D97-AF65-F5344CB8AC3E}">
        <p14:creationId xmlns:p14="http://schemas.microsoft.com/office/powerpoint/2010/main" val="424171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B1860-3CF5-6516-0E6F-F69E96D389D8}"/>
            </a:ext>
          </a:extLst>
        </p:cNvPr>
        <p:cNvGrpSpPr/>
        <p:nvPr/>
      </p:nvGrpSpPr>
      <p:grpSpPr>
        <a:xfrm>
          <a:off x="0" y="0"/>
          <a:ext cx="0" cy="0"/>
          <a:chOff x="0" y="0"/>
          <a:chExt cx="0" cy="0"/>
        </a:xfrm>
      </p:grpSpPr>
      <p:sp>
        <p:nvSpPr>
          <p:cNvPr id="2" name="Marcador de Posição do Número do Diapositivo 1">
            <a:extLst>
              <a:ext uri="{FF2B5EF4-FFF2-40B4-BE49-F238E27FC236}">
                <a16:creationId xmlns:a16="http://schemas.microsoft.com/office/drawing/2014/main" id="{B27945C8-4864-5587-3E60-DC1C064D8846}"/>
              </a:ext>
            </a:extLst>
          </p:cNvPr>
          <p:cNvSpPr>
            <a:spLocks noGrp="1"/>
          </p:cNvSpPr>
          <p:nvPr>
            <p:ph type="sldNum" sz="quarter" idx="12"/>
          </p:nvPr>
        </p:nvSpPr>
        <p:spPr/>
        <p:txBody>
          <a:bodyPr/>
          <a:lstStyle/>
          <a:p>
            <a:fld id="{4FAB73BC-B049-4115-A692-8D63A059BFB8}" type="slidenum">
              <a:rPr lang="en-US" smtClean="0"/>
              <a:pPr/>
              <a:t>19</a:t>
            </a:fld>
            <a:endParaRPr lang="en-US" dirty="0"/>
          </a:p>
        </p:txBody>
      </p:sp>
      <p:pic>
        <p:nvPicPr>
          <p:cNvPr id="4" name="Picture 2" descr="Uma imagem com texto, captura de ecrã, Tipo de letra, Gráficos&#10;&#10;Descrição gerada automaticamente">
            <a:extLst>
              <a:ext uri="{FF2B5EF4-FFF2-40B4-BE49-F238E27FC236}">
                <a16:creationId xmlns:a16="http://schemas.microsoft.com/office/drawing/2014/main" id="{65F69D56-CD45-6E86-5895-C3ACF9F3A0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2841" y="-55162"/>
            <a:ext cx="2349159" cy="641350"/>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2">
            <a:extLst>
              <a:ext uri="{FF2B5EF4-FFF2-40B4-BE49-F238E27FC236}">
                <a16:creationId xmlns:a16="http://schemas.microsoft.com/office/drawing/2014/main" id="{2BBD4CC3-EECF-2BB4-6991-CAA8EB3AD7B6}"/>
              </a:ext>
            </a:extLst>
          </p:cNvPr>
          <p:cNvSpPr txBox="1">
            <a:spLocks/>
          </p:cNvSpPr>
          <p:nvPr/>
        </p:nvSpPr>
        <p:spPr>
          <a:xfrm>
            <a:off x="498070" y="533400"/>
            <a:ext cx="10058400" cy="64135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pt-PT" sz="2800" b="1">
                <a:solidFill>
                  <a:srgbClr val="0070C0"/>
                </a:solidFill>
                <a:latin typeface="Consolas" panose="020B0609020204030204" pitchFamily="49" charset="0"/>
              </a:rPr>
              <a:t>Implementation</a:t>
            </a:r>
            <a:endParaRPr lang="pt-PT" sz="2800" b="1" dirty="0">
              <a:solidFill>
                <a:srgbClr val="0070C0"/>
              </a:solidFill>
              <a:latin typeface="Consolas" panose="020B0609020204030204" pitchFamily="49" charset="0"/>
            </a:endParaRPr>
          </a:p>
        </p:txBody>
      </p:sp>
      <p:sp>
        <p:nvSpPr>
          <p:cNvPr id="8" name="CuadroTexto 9">
            <a:extLst>
              <a:ext uri="{FF2B5EF4-FFF2-40B4-BE49-F238E27FC236}">
                <a16:creationId xmlns:a16="http://schemas.microsoft.com/office/drawing/2014/main" id="{28652EB9-9893-CFC9-BA1E-D703BE793685}"/>
              </a:ext>
            </a:extLst>
          </p:cNvPr>
          <p:cNvSpPr txBox="1"/>
          <p:nvPr/>
        </p:nvSpPr>
        <p:spPr>
          <a:xfrm>
            <a:off x="498070" y="1193800"/>
            <a:ext cx="11480026" cy="40011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GB" sz="20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Workflow</a:t>
            </a:r>
          </a:p>
        </p:txBody>
      </p:sp>
      <p:cxnSp>
        <p:nvCxnSpPr>
          <p:cNvPr id="9" name="Conexão reta unidirecional 8">
            <a:extLst>
              <a:ext uri="{FF2B5EF4-FFF2-40B4-BE49-F238E27FC236}">
                <a16:creationId xmlns:a16="http://schemas.microsoft.com/office/drawing/2014/main" id="{25A1CE9B-BDC8-BF62-141A-528CE926B659}"/>
              </a:ext>
            </a:extLst>
          </p:cNvPr>
          <p:cNvCxnSpPr>
            <a:cxnSpLocks/>
            <a:endCxn id="10" idx="1"/>
          </p:cNvCxnSpPr>
          <p:nvPr/>
        </p:nvCxnSpPr>
        <p:spPr>
          <a:xfrm flipV="1">
            <a:off x="157744" y="3028592"/>
            <a:ext cx="678458" cy="2"/>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Retângulo: Cantos Arredondados 9">
            <a:extLst>
              <a:ext uri="{FF2B5EF4-FFF2-40B4-BE49-F238E27FC236}">
                <a16:creationId xmlns:a16="http://schemas.microsoft.com/office/drawing/2014/main" id="{E9F33DEA-F894-3EBB-2920-DF6D6712B5E3}"/>
              </a:ext>
            </a:extLst>
          </p:cNvPr>
          <p:cNvSpPr/>
          <p:nvPr/>
        </p:nvSpPr>
        <p:spPr>
          <a:xfrm>
            <a:off x="836202" y="2663920"/>
            <a:ext cx="1763486" cy="729343"/>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err="1"/>
              <a:t>Get</a:t>
            </a:r>
            <a:r>
              <a:rPr lang="pt-PT" dirty="0"/>
              <a:t> </a:t>
            </a:r>
            <a:r>
              <a:rPr lang="pt-PT" dirty="0" err="1"/>
              <a:t>Report</a:t>
            </a:r>
            <a:endParaRPr lang="pt-PT" dirty="0"/>
          </a:p>
        </p:txBody>
      </p:sp>
      <p:pic>
        <p:nvPicPr>
          <p:cNvPr id="11" name="Imagem 10">
            <a:extLst>
              <a:ext uri="{FF2B5EF4-FFF2-40B4-BE49-F238E27FC236}">
                <a16:creationId xmlns:a16="http://schemas.microsoft.com/office/drawing/2014/main" id="{4108E632-E06C-120D-543A-622C7712B965}"/>
              </a:ext>
            </a:extLst>
          </p:cNvPr>
          <p:cNvPicPr>
            <a:picLocks noChangeAspect="1"/>
          </p:cNvPicPr>
          <p:nvPr/>
        </p:nvPicPr>
        <p:blipFill>
          <a:blip r:embed="rId4"/>
          <a:stretch>
            <a:fillRect/>
          </a:stretch>
        </p:blipFill>
        <p:spPr>
          <a:xfrm>
            <a:off x="1196890" y="4463277"/>
            <a:ext cx="1053193" cy="1053193"/>
          </a:xfrm>
          <a:prstGeom prst="rect">
            <a:avLst/>
          </a:prstGeom>
        </p:spPr>
      </p:pic>
      <p:sp>
        <p:nvSpPr>
          <p:cNvPr id="12" name="Seta: Para Cima 11">
            <a:extLst>
              <a:ext uri="{FF2B5EF4-FFF2-40B4-BE49-F238E27FC236}">
                <a16:creationId xmlns:a16="http://schemas.microsoft.com/office/drawing/2014/main" id="{80BB601E-28DD-0A8B-B1FC-74C6A2A41E47}"/>
              </a:ext>
            </a:extLst>
          </p:cNvPr>
          <p:cNvSpPr/>
          <p:nvPr/>
        </p:nvSpPr>
        <p:spPr>
          <a:xfrm rot="10800000" flipV="1">
            <a:off x="1527544" y="3592775"/>
            <a:ext cx="391886" cy="80622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tângulo: Cantos Arredondados 12">
            <a:extLst>
              <a:ext uri="{FF2B5EF4-FFF2-40B4-BE49-F238E27FC236}">
                <a16:creationId xmlns:a16="http://schemas.microsoft.com/office/drawing/2014/main" id="{2ECF527B-78D8-45B0-2AB8-3E8D19A2B571}"/>
              </a:ext>
            </a:extLst>
          </p:cNvPr>
          <p:cNvSpPr/>
          <p:nvPr/>
        </p:nvSpPr>
        <p:spPr>
          <a:xfrm>
            <a:off x="3304165" y="2663922"/>
            <a:ext cx="1763486" cy="729343"/>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err="1"/>
              <a:t>Calculate</a:t>
            </a:r>
            <a:r>
              <a:rPr lang="pt-PT" dirty="0"/>
              <a:t> </a:t>
            </a:r>
            <a:r>
              <a:rPr lang="pt-PT" dirty="0" err="1"/>
              <a:t>Severity</a:t>
            </a:r>
            <a:r>
              <a:rPr lang="pt-PT" dirty="0"/>
              <a:t> Score</a:t>
            </a:r>
          </a:p>
        </p:txBody>
      </p:sp>
      <p:cxnSp>
        <p:nvCxnSpPr>
          <p:cNvPr id="14" name="Conexão reta unidirecional 13">
            <a:extLst>
              <a:ext uri="{FF2B5EF4-FFF2-40B4-BE49-F238E27FC236}">
                <a16:creationId xmlns:a16="http://schemas.microsoft.com/office/drawing/2014/main" id="{5A3621F1-1113-C20F-96F3-D694096212D9}"/>
              </a:ext>
            </a:extLst>
          </p:cNvPr>
          <p:cNvCxnSpPr>
            <a:cxnSpLocks/>
            <a:stCxn id="10" idx="3"/>
            <a:endCxn id="13" idx="1"/>
          </p:cNvCxnSpPr>
          <p:nvPr/>
        </p:nvCxnSpPr>
        <p:spPr>
          <a:xfrm>
            <a:off x="2599688" y="3028592"/>
            <a:ext cx="704477" cy="2"/>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xão reta unidirecional 17">
            <a:extLst>
              <a:ext uri="{FF2B5EF4-FFF2-40B4-BE49-F238E27FC236}">
                <a16:creationId xmlns:a16="http://schemas.microsoft.com/office/drawing/2014/main" id="{E3F8B6C7-41DD-56BE-3FFC-EF839CDFC5EE}"/>
              </a:ext>
            </a:extLst>
          </p:cNvPr>
          <p:cNvCxnSpPr>
            <a:cxnSpLocks/>
            <a:stCxn id="13" idx="3"/>
            <a:endCxn id="21" idx="1"/>
          </p:cNvCxnSpPr>
          <p:nvPr/>
        </p:nvCxnSpPr>
        <p:spPr>
          <a:xfrm flipV="1">
            <a:off x="5067651" y="3028593"/>
            <a:ext cx="1744193" cy="1"/>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Fluxograma: Decisão 20">
            <a:extLst>
              <a:ext uri="{FF2B5EF4-FFF2-40B4-BE49-F238E27FC236}">
                <a16:creationId xmlns:a16="http://schemas.microsoft.com/office/drawing/2014/main" id="{CFC3459C-845A-D295-5AF0-B2BE989A4C60}"/>
              </a:ext>
            </a:extLst>
          </p:cNvPr>
          <p:cNvSpPr/>
          <p:nvPr/>
        </p:nvSpPr>
        <p:spPr>
          <a:xfrm>
            <a:off x="6811844" y="2562261"/>
            <a:ext cx="1322047" cy="932664"/>
          </a:xfrm>
          <a:prstGeom prst="flowChartDecisio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100" dirty="0" err="1"/>
              <a:t>Severity</a:t>
            </a:r>
            <a:r>
              <a:rPr lang="pt-PT" sz="1100" dirty="0"/>
              <a:t> &gt; X</a:t>
            </a:r>
          </a:p>
        </p:txBody>
      </p:sp>
      <p:cxnSp>
        <p:nvCxnSpPr>
          <p:cNvPr id="22" name="Conexão reta unidirecional 21">
            <a:extLst>
              <a:ext uri="{FF2B5EF4-FFF2-40B4-BE49-F238E27FC236}">
                <a16:creationId xmlns:a16="http://schemas.microsoft.com/office/drawing/2014/main" id="{C5E3C5AD-CD1C-399F-0D39-944CEC3639A4}"/>
              </a:ext>
            </a:extLst>
          </p:cNvPr>
          <p:cNvCxnSpPr>
            <a:cxnSpLocks/>
            <a:stCxn id="21" idx="3"/>
            <a:endCxn id="23" idx="1"/>
          </p:cNvCxnSpPr>
          <p:nvPr/>
        </p:nvCxnSpPr>
        <p:spPr>
          <a:xfrm>
            <a:off x="8133891" y="3028593"/>
            <a:ext cx="1085742" cy="0"/>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etângulo: Cantos Arredondados 22">
            <a:extLst>
              <a:ext uri="{FF2B5EF4-FFF2-40B4-BE49-F238E27FC236}">
                <a16:creationId xmlns:a16="http://schemas.microsoft.com/office/drawing/2014/main" id="{997144C3-6250-E21F-55C9-FB8777FEC191}"/>
              </a:ext>
            </a:extLst>
          </p:cNvPr>
          <p:cNvSpPr/>
          <p:nvPr/>
        </p:nvSpPr>
        <p:spPr>
          <a:xfrm>
            <a:off x="9219633" y="2663921"/>
            <a:ext cx="1763486" cy="729343"/>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err="1"/>
              <a:t>Req</a:t>
            </a:r>
            <a:r>
              <a:rPr lang="pt-PT" dirty="0"/>
              <a:t>. VLAN </a:t>
            </a:r>
            <a:r>
              <a:rPr lang="pt-PT" dirty="0" err="1"/>
              <a:t>Switching</a:t>
            </a:r>
            <a:endParaRPr lang="pt-PT" dirty="0"/>
          </a:p>
        </p:txBody>
      </p:sp>
      <p:sp>
        <p:nvSpPr>
          <p:cNvPr id="27" name="Retângulo 26">
            <a:extLst>
              <a:ext uri="{FF2B5EF4-FFF2-40B4-BE49-F238E27FC236}">
                <a16:creationId xmlns:a16="http://schemas.microsoft.com/office/drawing/2014/main" id="{3F7CE354-6CF9-C113-E726-9A98C67F723E}"/>
              </a:ext>
            </a:extLst>
          </p:cNvPr>
          <p:cNvSpPr/>
          <p:nvPr/>
        </p:nvSpPr>
        <p:spPr>
          <a:xfrm>
            <a:off x="7660256" y="4262205"/>
            <a:ext cx="3276600" cy="165414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Retângulo: Cantos Arredondados 27">
            <a:extLst>
              <a:ext uri="{FF2B5EF4-FFF2-40B4-BE49-F238E27FC236}">
                <a16:creationId xmlns:a16="http://schemas.microsoft.com/office/drawing/2014/main" id="{C7032949-9173-4B37-9A2B-A00AF947153D}"/>
              </a:ext>
            </a:extLst>
          </p:cNvPr>
          <p:cNvSpPr/>
          <p:nvPr/>
        </p:nvSpPr>
        <p:spPr>
          <a:xfrm>
            <a:off x="8416813" y="4724606"/>
            <a:ext cx="1763486" cy="729343"/>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err="1"/>
              <a:t>Change</a:t>
            </a:r>
            <a:r>
              <a:rPr lang="pt-PT" dirty="0"/>
              <a:t> VLAN</a:t>
            </a:r>
          </a:p>
        </p:txBody>
      </p:sp>
      <p:cxnSp>
        <p:nvCxnSpPr>
          <p:cNvPr id="29" name="Conexão: Ângulo Reto 28">
            <a:extLst>
              <a:ext uri="{FF2B5EF4-FFF2-40B4-BE49-F238E27FC236}">
                <a16:creationId xmlns:a16="http://schemas.microsoft.com/office/drawing/2014/main" id="{8B99D5AF-43BA-B825-F435-B04E58B00BB9}"/>
              </a:ext>
            </a:extLst>
          </p:cNvPr>
          <p:cNvCxnSpPr>
            <a:cxnSpLocks/>
            <a:stCxn id="23" idx="2"/>
            <a:endCxn id="28" idx="0"/>
          </p:cNvCxnSpPr>
          <p:nvPr/>
        </p:nvCxnSpPr>
        <p:spPr>
          <a:xfrm rot="5400000">
            <a:off x="9034295" y="3657525"/>
            <a:ext cx="1331342" cy="802820"/>
          </a:xfrm>
          <a:prstGeom prst="bentConnector3">
            <a:avLst>
              <a:gd name="adj1" fmla="val 50000"/>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exão reta unidirecional 31">
            <a:extLst>
              <a:ext uri="{FF2B5EF4-FFF2-40B4-BE49-F238E27FC236}">
                <a16:creationId xmlns:a16="http://schemas.microsoft.com/office/drawing/2014/main" id="{5F46FF46-AB42-70AE-ACC1-B6402F364D5C}"/>
              </a:ext>
            </a:extLst>
          </p:cNvPr>
          <p:cNvCxnSpPr>
            <a:cxnSpLocks/>
            <a:stCxn id="28" idx="1"/>
            <a:endCxn id="2050" idx="3"/>
          </p:cNvCxnSpPr>
          <p:nvPr/>
        </p:nvCxnSpPr>
        <p:spPr>
          <a:xfrm flipH="1" flipV="1">
            <a:off x="5885416" y="5089277"/>
            <a:ext cx="2531397" cy="1"/>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Security icon PNG and SVG Vector Free Download - bsc-int.co.jp">
            <a:extLst>
              <a:ext uri="{FF2B5EF4-FFF2-40B4-BE49-F238E27FC236}">
                <a16:creationId xmlns:a16="http://schemas.microsoft.com/office/drawing/2014/main" id="{CEDC2C73-A978-07E7-D52D-90BC1827DC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2223" y="4492000"/>
            <a:ext cx="1053193" cy="1194553"/>
          </a:xfrm>
          <a:prstGeom prst="rect">
            <a:avLst/>
          </a:prstGeom>
          <a:noFill/>
          <a:extLst>
            <a:ext uri="{909E8E84-426E-40DD-AFC4-6F175D3DCCD1}">
              <a14:hiddenFill xmlns:a14="http://schemas.microsoft.com/office/drawing/2010/main">
                <a:solidFill>
                  <a:srgbClr val="FFFFFF"/>
                </a:solidFill>
              </a14:hiddenFill>
            </a:ext>
          </a:extLst>
        </p:spPr>
      </p:pic>
      <p:sp>
        <p:nvSpPr>
          <p:cNvPr id="35" name="CaixaDeTexto 34">
            <a:extLst>
              <a:ext uri="{FF2B5EF4-FFF2-40B4-BE49-F238E27FC236}">
                <a16:creationId xmlns:a16="http://schemas.microsoft.com/office/drawing/2014/main" id="{CDB6B094-46F0-92CF-E061-51D3FFEAFA34}"/>
              </a:ext>
            </a:extLst>
          </p:cNvPr>
          <p:cNvSpPr txBox="1"/>
          <p:nvPr/>
        </p:nvSpPr>
        <p:spPr>
          <a:xfrm>
            <a:off x="5039372" y="5721375"/>
            <a:ext cx="638893" cy="400110"/>
          </a:xfrm>
          <a:prstGeom prst="rect">
            <a:avLst/>
          </a:prstGeom>
          <a:noFill/>
        </p:spPr>
        <p:txBody>
          <a:bodyPr wrap="none" rtlCol="0">
            <a:spAutoFit/>
          </a:bodyPr>
          <a:lstStyle/>
          <a:p>
            <a:r>
              <a:rPr lang="pt-PT" sz="2000" b="1" dirty="0"/>
              <a:t>Safe</a:t>
            </a:r>
          </a:p>
        </p:txBody>
      </p:sp>
      <p:pic>
        <p:nvPicPr>
          <p:cNvPr id="3" name="Imagem 2">
            <a:extLst>
              <a:ext uri="{FF2B5EF4-FFF2-40B4-BE49-F238E27FC236}">
                <a16:creationId xmlns:a16="http://schemas.microsoft.com/office/drawing/2014/main" id="{4DF9446F-0864-552C-3BBB-2D7D85AC670E}"/>
              </a:ext>
            </a:extLst>
          </p:cNvPr>
          <p:cNvPicPr>
            <a:picLocks noChangeAspect="1"/>
          </p:cNvPicPr>
          <p:nvPr/>
        </p:nvPicPr>
        <p:blipFill>
          <a:blip r:embed="rId6"/>
          <a:stretch>
            <a:fillRect/>
          </a:stretch>
        </p:blipFill>
        <p:spPr>
          <a:xfrm>
            <a:off x="1375354" y="5436078"/>
            <a:ext cx="685182" cy="456243"/>
          </a:xfrm>
          <a:prstGeom prst="rect">
            <a:avLst/>
          </a:prstGeom>
        </p:spPr>
      </p:pic>
      <p:pic>
        <p:nvPicPr>
          <p:cNvPr id="5" name="Picture 12" descr="Ryu SDN Framework">
            <a:extLst>
              <a:ext uri="{FF2B5EF4-FFF2-40B4-BE49-F238E27FC236}">
                <a16:creationId xmlns:a16="http://schemas.microsoft.com/office/drawing/2014/main" id="{C7EED698-6E18-DE07-636F-BA2C39D655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00487" y="4341036"/>
            <a:ext cx="562510" cy="437675"/>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Cantos Arredondados 5">
            <a:extLst>
              <a:ext uri="{FF2B5EF4-FFF2-40B4-BE49-F238E27FC236}">
                <a16:creationId xmlns:a16="http://schemas.microsoft.com/office/drawing/2014/main" id="{F7CC0B8C-B196-7067-4319-EFDCB69D4016}"/>
              </a:ext>
            </a:extLst>
          </p:cNvPr>
          <p:cNvSpPr/>
          <p:nvPr/>
        </p:nvSpPr>
        <p:spPr>
          <a:xfrm>
            <a:off x="6922443" y="1095582"/>
            <a:ext cx="2217202" cy="729343"/>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err="1"/>
              <a:t>Other</a:t>
            </a:r>
            <a:r>
              <a:rPr lang="pt-PT" dirty="0"/>
              <a:t> </a:t>
            </a:r>
            <a:r>
              <a:rPr lang="pt-PT" dirty="0" err="1"/>
              <a:t>Mitigation</a:t>
            </a:r>
            <a:r>
              <a:rPr lang="pt-PT" dirty="0"/>
              <a:t> </a:t>
            </a:r>
            <a:r>
              <a:rPr lang="pt-PT" dirty="0" err="1"/>
              <a:t>Measure</a:t>
            </a:r>
            <a:endParaRPr lang="pt-PT" dirty="0"/>
          </a:p>
        </p:txBody>
      </p:sp>
      <p:cxnSp>
        <p:nvCxnSpPr>
          <p:cNvPr id="15" name="Conexão reta unidirecional 14">
            <a:extLst>
              <a:ext uri="{FF2B5EF4-FFF2-40B4-BE49-F238E27FC236}">
                <a16:creationId xmlns:a16="http://schemas.microsoft.com/office/drawing/2014/main" id="{568A8939-75DC-D1DF-01F0-A3A0AFD87475}"/>
              </a:ext>
            </a:extLst>
          </p:cNvPr>
          <p:cNvCxnSpPr>
            <a:cxnSpLocks/>
            <a:stCxn id="13" idx="0"/>
            <a:endCxn id="6" idx="1"/>
          </p:cNvCxnSpPr>
          <p:nvPr/>
        </p:nvCxnSpPr>
        <p:spPr>
          <a:xfrm rot="5400000" flipH="1" flipV="1">
            <a:off x="4952341" y="693821"/>
            <a:ext cx="1203668" cy="2736535"/>
          </a:xfrm>
          <a:prstGeom prst="bentConnector2">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tângulo 23">
            <a:extLst>
              <a:ext uri="{FF2B5EF4-FFF2-40B4-BE49-F238E27FC236}">
                <a16:creationId xmlns:a16="http://schemas.microsoft.com/office/drawing/2014/main" id="{B1A5C485-2DDF-62B0-EB39-36D58B6458F2}"/>
              </a:ext>
            </a:extLst>
          </p:cNvPr>
          <p:cNvSpPr/>
          <p:nvPr/>
        </p:nvSpPr>
        <p:spPr>
          <a:xfrm>
            <a:off x="213904" y="2047217"/>
            <a:ext cx="5203420" cy="2040208"/>
          </a:xfrm>
          <a:prstGeom prst="rect">
            <a:avLst/>
          </a:prstGeom>
          <a:noFill/>
          <a:ln w="38100">
            <a:solidFill>
              <a:srgbClr val="FFC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5" name="CaixaDeTexto 24">
            <a:extLst>
              <a:ext uri="{FF2B5EF4-FFF2-40B4-BE49-F238E27FC236}">
                <a16:creationId xmlns:a16="http://schemas.microsoft.com/office/drawing/2014/main" id="{2EF7BDB9-F892-DFCA-1115-D72668CA61A5}"/>
              </a:ext>
            </a:extLst>
          </p:cNvPr>
          <p:cNvSpPr txBox="1"/>
          <p:nvPr/>
        </p:nvSpPr>
        <p:spPr>
          <a:xfrm>
            <a:off x="209269" y="2023955"/>
            <a:ext cx="1473480" cy="523220"/>
          </a:xfrm>
          <a:prstGeom prst="rect">
            <a:avLst/>
          </a:prstGeom>
          <a:noFill/>
        </p:spPr>
        <p:txBody>
          <a:bodyPr wrap="none" rtlCol="0">
            <a:spAutoFit/>
          </a:bodyPr>
          <a:lstStyle/>
          <a:p>
            <a:r>
              <a:rPr lang="pt-PT" sz="2800" b="1" dirty="0" err="1">
                <a:latin typeface="Corbel" panose="020B0503020204020204" pitchFamily="34" charset="0"/>
              </a:rPr>
              <a:t>Analysis</a:t>
            </a:r>
            <a:endParaRPr lang="pt-PT" sz="2800" b="1" dirty="0">
              <a:latin typeface="Corbel" panose="020B0503020204020204" pitchFamily="34" charset="0"/>
            </a:endParaRPr>
          </a:p>
        </p:txBody>
      </p:sp>
      <p:sp>
        <p:nvSpPr>
          <p:cNvPr id="38" name="Retângulo 37">
            <a:extLst>
              <a:ext uri="{FF2B5EF4-FFF2-40B4-BE49-F238E27FC236}">
                <a16:creationId xmlns:a16="http://schemas.microsoft.com/office/drawing/2014/main" id="{92E6D9DC-C9D9-4321-C1A9-29CA76002DAF}"/>
              </a:ext>
            </a:extLst>
          </p:cNvPr>
          <p:cNvSpPr/>
          <p:nvPr/>
        </p:nvSpPr>
        <p:spPr>
          <a:xfrm>
            <a:off x="6283001" y="786097"/>
            <a:ext cx="5044192" cy="5330307"/>
          </a:xfrm>
          <a:prstGeom prst="rect">
            <a:avLst/>
          </a:prstGeom>
          <a:noFill/>
          <a:ln w="38100">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CaixaDeTexto 41">
            <a:extLst>
              <a:ext uri="{FF2B5EF4-FFF2-40B4-BE49-F238E27FC236}">
                <a16:creationId xmlns:a16="http://schemas.microsoft.com/office/drawing/2014/main" id="{FB8EA5B9-CFF0-570D-6E06-D3B44827731D}"/>
              </a:ext>
            </a:extLst>
          </p:cNvPr>
          <p:cNvSpPr txBox="1"/>
          <p:nvPr/>
        </p:nvSpPr>
        <p:spPr>
          <a:xfrm>
            <a:off x="9541032" y="786979"/>
            <a:ext cx="1802096" cy="523220"/>
          </a:xfrm>
          <a:prstGeom prst="rect">
            <a:avLst/>
          </a:prstGeom>
          <a:noFill/>
        </p:spPr>
        <p:txBody>
          <a:bodyPr wrap="none" rtlCol="0">
            <a:spAutoFit/>
          </a:bodyPr>
          <a:lstStyle/>
          <a:p>
            <a:r>
              <a:rPr lang="pt-PT" sz="2800" b="1" dirty="0" err="1">
                <a:latin typeface="Corbel" panose="020B0503020204020204" pitchFamily="34" charset="0"/>
              </a:rPr>
              <a:t>Mitigation</a:t>
            </a:r>
            <a:endParaRPr lang="pt-PT" sz="2800" b="1" dirty="0">
              <a:latin typeface="Corbel" panose="020B0503020204020204" pitchFamily="34" charset="0"/>
            </a:endParaRPr>
          </a:p>
        </p:txBody>
      </p:sp>
    </p:spTree>
    <p:extLst>
      <p:ext uri="{BB962C8B-B14F-4D97-AF65-F5344CB8AC3E}">
        <p14:creationId xmlns:p14="http://schemas.microsoft.com/office/powerpoint/2010/main" val="2134125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o Número do Diapositivo 1">
            <a:extLst>
              <a:ext uri="{FF2B5EF4-FFF2-40B4-BE49-F238E27FC236}">
                <a16:creationId xmlns:a16="http://schemas.microsoft.com/office/drawing/2014/main" id="{BD85D479-C2FB-F65F-5E06-BC0EC06EA500}"/>
              </a:ext>
            </a:extLst>
          </p:cNvPr>
          <p:cNvSpPr>
            <a:spLocks noGrp="1"/>
          </p:cNvSpPr>
          <p:nvPr>
            <p:ph type="sldNum" sz="quarter" idx="12"/>
          </p:nvPr>
        </p:nvSpPr>
        <p:spPr/>
        <p:txBody>
          <a:bodyPr/>
          <a:lstStyle/>
          <a:p>
            <a:fld id="{4FAB73BC-B049-4115-A692-8D63A059BFB8}" type="slidenum">
              <a:rPr lang="en-US" smtClean="0"/>
              <a:pPr/>
              <a:t>2</a:t>
            </a:fld>
            <a:endParaRPr lang="en-US" dirty="0"/>
          </a:p>
        </p:txBody>
      </p:sp>
      <p:sp>
        <p:nvSpPr>
          <p:cNvPr id="3" name="Título 2">
            <a:extLst>
              <a:ext uri="{FF2B5EF4-FFF2-40B4-BE49-F238E27FC236}">
                <a16:creationId xmlns:a16="http://schemas.microsoft.com/office/drawing/2014/main" id="{B28CB835-6AE5-F7DF-006C-BEB74EE5AAFD}"/>
              </a:ext>
            </a:extLst>
          </p:cNvPr>
          <p:cNvSpPr txBox="1">
            <a:spLocks/>
          </p:cNvSpPr>
          <p:nvPr/>
        </p:nvSpPr>
        <p:spPr>
          <a:xfrm>
            <a:off x="498070" y="533400"/>
            <a:ext cx="10058400" cy="64135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pt-PT" sz="2800" b="1" dirty="0" err="1">
                <a:solidFill>
                  <a:srgbClr val="0070C0"/>
                </a:solidFill>
                <a:latin typeface="Consolas" panose="020B0609020204030204" pitchFamily="49" charset="0"/>
              </a:rPr>
              <a:t>Contents</a:t>
            </a:r>
            <a:endParaRPr lang="pt-PT" sz="2800" b="1" dirty="0">
              <a:solidFill>
                <a:srgbClr val="0070C0"/>
              </a:solidFill>
              <a:latin typeface="Consolas" panose="020B0609020204030204" pitchFamily="49" charset="0"/>
            </a:endParaRPr>
          </a:p>
        </p:txBody>
      </p:sp>
      <p:sp>
        <p:nvSpPr>
          <p:cNvPr id="4" name="CaixaDeTexto 3">
            <a:extLst>
              <a:ext uri="{FF2B5EF4-FFF2-40B4-BE49-F238E27FC236}">
                <a16:creationId xmlns:a16="http://schemas.microsoft.com/office/drawing/2014/main" id="{1B748B88-8C7E-B3C9-46FC-871F280E926B}"/>
              </a:ext>
            </a:extLst>
          </p:cNvPr>
          <p:cNvSpPr txBox="1"/>
          <p:nvPr/>
        </p:nvSpPr>
        <p:spPr>
          <a:xfrm>
            <a:off x="770605" y="1660247"/>
            <a:ext cx="5429250" cy="646331"/>
          </a:xfrm>
          <a:prstGeom prst="rect">
            <a:avLst/>
          </a:prstGeom>
          <a:noFill/>
        </p:spPr>
        <p:txBody>
          <a:bodyPr wrap="square" rtlCol="0">
            <a:spAutoFit/>
          </a:bodyPr>
          <a:lstStyle/>
          <a:p>
            <a:pPr marL="285750" indent="-285750">
              <a:buFontTx/>
              <a:buChar char="-"/>
            </a:pPr>
            <a:endParaRPr lang="pt-PT" dirty="0"/>
          </a:p>
          <a:p>
            <a:pPr marL="285750" indent="-285750">
              <a:buFontTx/>
              <a:buChar char="-"/>
            </a:pPr>
            <a:endParaRPr lang="pt-PT" dirty="0"/>
          </a:p>
        </p:txBody>
      </p:sp>
      <p:sp>
        <p:nvSpPr>
          <p:cNvPr id="5" name="CaixaDeTexto 4">
            <a:extLst>
              <a:ext uri="{FF2B5EF4-FFF2-40B4-BE49-F238E27FC236}">
                <a16:creationId xmlns:a16="http://schemas.microsoft.com/office/drawing/2014/main" id="{33848595-F173-468C-8CC1-DCF3C256F07B}"/>
              </a:ext>
            </a:extLst>
          </p:cNvPr>
          <p:cNvSpPr txBox="1"/>
          <p:nvPr/>
        </p:nvSpPr>
        <p:spPr>
          <a:xfrm>
            <a:off x="609600" y="1438656"/>
            <a:ext cx="3572256" cy="4801314"/>
          </a:xfrm>
          <a:prstGeom prst="rect">
            <a:avLst/>
          </a:prstGeom>
          <a:noFill/>
        </p:spPr>
        <p:txBody>
          <a:bodyPr wrap="square" rtlCol="0">
            <a:spAutoFit/>
          </a:bodyPr>
          <a:lstStyle/>
          <a:p>
            <a:pPr marL="285750" indent="-285750">
              <a:buFont typeface="Arial" panose="020B0604020202020204" pitchFamily="34" charset="0"/>
              <a:buChar char="•"/>
            </a:pPr>
            <a:r>
              <a:rPr lang="pt-PT" dirty="0" err="1"/>
              <a:t>Context</a:t>
            </a:r>
            <a:r>
              <a:rPr lang="pt-PT" dirty="0"/>
              <a:t> </a:t>
            </a:r>
            <a:r>
              <a:rPr lang="pt-PT" dirty="0" err="1"/>
              <a:t>and</a:t>
            </a:r>
            <a:r>
              <a:rPr lang="pt-PT" dirty="0"/>
              <a:t> </a:t>
            </a:r>
            <a:r>
              <a:rPr lang="pt-PT" dirty="0" err="1"/>
              <a:t>Motivation</a:t>
            </a:r>
            <a:endParaRPr lang="pt-PT" dirty="0"/>
          </a:p>
          <a:p>
            <a:pPr marL="285750" indent="-285750">
              <a:buFont typeface="Arial" panose="020B0604020202020204" pitchFamily="34" charset="0"/>
              <a:buChar char="•"/>
            </a:pPr>
            <a:r>
              <a:rPr lang="pt-PT" dirty="0" err="1"/>
              <a:t>Problem</a:t>
            </a:r>
            <a:r>
              <a:rPr lang="pt-PT" dirty="0"/>
              <a:t> </a:t>
            </a:r>
            <a:r>
              <a:rPr lang="pt-PT" dirty="0" err="1"/>
              <a:t>Statement</a:t>
            </a:r>
            <a:endParaRPr lang="pt-PT" dirty="0"/>
          </a:p>
          <a:p>
            <a:pPr marL="285750" indent="-285750">
              <a:buFont typeface="Arial" panose="020B0604020202020204" pitchFamily="34" charset="0"/>
              <a:buChar char="•"/>
            </a:pPr>
            <a:r>
              <a:rPr lang="pt-PT" dirty="0" err="1"/>
              <a:t>Objectives</a:t>
            </a:r>
            <a:endParaRPr lang="pt-PT" dirty="0"/>
          </a:p>
          <a:p>
            <a:pPr marL="285750" indent="-285750">
              <a:buFont typeface="Arial" panose="020B0604020202020204" pitchFamily="34" charset="0"/>
              <a:buChar char="•"/>
            </a:pPr>
            <a:r>
              <a:rPr lang="pt-PT" dirty="0"/>
              <a:t>Research </a:t>
            </a:r>
            <a:r>
              <a:rPr lang="pt-PT" dirty="0" err="1"/>
              <a:t>Questions</a:t>
            </a:r>
            <a:endParaRPr lang="pt-PT" dirty="0"/>
          </a:p>
          <a:p>
            <a:pPr marL="285750" indent="-285750">
              <a:buFont typeface="Arial" panose="020B0604020202020204" pitchFamily="34" charset="0"/>
              <a:buChar char="•"/>
            </a:pPr>
            <a:endParaRPr lang="pt-PT" dirty="0"/>
          </a:p>
          <a:p>
            <a:pPr marL="285750" indent="-285750">
              <a:buFont typeface="Arial" panose="020B0604020202020204" pitchFamily="34" charset="0"/>
              <a:buChar char="•"/>
            </a:pPr>
            <a:r>
              <a:rPr lang="pt-PT" dirty="0" err="1"/>
              <a:t>Literature</a:t>
            </a:r>
            <a:r>
              <a:rPr lang="pt-PT" dirty="0"/>
              <a:t> </a:t>
            </a:r>
            <a:r>
              <a:rPr lang="pt-PT" dirty="0" err="1"/>
              <a:t>Review</a:t>
            </a:r>
            <a:endParaRPr lang="pt-PT" dirty="0"/>
          </a:p>
          <a:p>
            <a:pPr marL="742950" lvl="1" indent="-285750">
              <a:buFont typeface="Arial" panose="020B0604020202020204" pitchFamily="34" charset="0"/>
              <a:buChar char="•"/>
            </a:pPr>
            <a:r>
              <a:rPr lang="pt-PT" dirty="0" err="1"/>
              <a:t>Detection</a:t>
            </a:r>
            <a:endParaRPr lang="pt-PT" dirty="0"/>
          </a:p>
          <a:p>
            <a:pPr marL="742950" lvl="1" indent="-285750">
              <a:buFont typeface="Arial" panose="020B0604020202020204" pitchFamily="34" charset="0"/>
              <a:buChar char="•"/>
            </a:pPr>
            <a:r>
              <a:rPr lang="pt-PT" dirty="0" err="1"/>
              <a:t>Mitigation</a:t>
            </a:r>
            <a:r>
              <a:rPr lang="pt-PT" dirty="0"/>
              <a:t> – Data Plane</a:t>
            </a:r>
          </a:p>
          <a:p>
            <a:pPr marL="742950" lvl="1" indent="-285750">
              <a:buFont typeface="Arial" panose="020B0604020202020204" pitchFamily="34" charset="0"/>
              <a:buChar char="•"/>
            </a:pPr>
            <a:r>
              <a:rPr lang="pt-PT" dirty="0" err="1"/>
              <a:t>Mitigation</a:t>
            </a:r>
            <a:r>
              <a:rPr lang="pt-PT" dirty="0"/>
              <a:t> – </a:t>
            </a:r>
            <a:r>
              <a:rPr lang="pt-PT" dirty="0" err="1"/>
              <a:t>Control</a:t>
            </a:r>
            <a:r>
              <a:rPr lang="pt-PT" dirty="0"/>
              <a:t> Plane</a:t>
            </a:r>
          </a:p>
          <a:p>
            <a:pPr marL="742950" lvl="1" indent="-285750">
              <a:buFont typeface="Arial" panose="020B0604020202020204" pitchFamily="34" charset="0"/>
              <a:buChar char="•"/>
            </a:pPr>
            <a:endParaRPr lang="pt-PT" dirty="0"/>
          </a:p>
          <a:p>
            <a:pPr marL="285750" indent="-285750">
              <a:buFont typeface="Arial" panose="020B0604020202020204" pitchFamily="34" charset="0"/>
              <a:buChar char="•"/>
            </a:pPr>
            <a:r>
              <a:rPr lang="pt-PT" dirty="0" err="1"/>
              <a:t>Development</a:t>
            </a:r>
            <a:endParaRPr lang="pt-PT" dirty="0"/>
          </a:p>
          <a:p>
            <a:pPr marL="742950" lvl="1" indent="-285750">
              <a:buFont typeface="Arial" panose="020B0604020202020204" pitchFamily="34" charset="0"/>
              <a:buChar char="•"/>
            </a:pPr>
            <a:r>
              <a:rPr lang="pt-PT" dirty="0"/>
              <a:t>Design </a:t>
            </a:r>
            <a:r>
              <a:rPr lang="pt-PT" dirty="0" err="1"/>
              <a:t>Principles</a:t>
            </a:r>
            <a:endParaRPr lang="pt-PT" dirty="0"/>
          </a:p>
          <a:p>
            <a:pPr marL="742950" lvl="1" indent="-285750">
              <a:buFont typeface="Arial" panose="020B0604020202020204" pitchFamily="34" charset="0"/>
              <a:buChar char="•"/>
            </a:pPr>
            <a:r>
              <a:rPr lang="pt-PT" dirty="0" err="1"/>
              <a:t>Component</a:t>
            </a:r>
            <a:r>
              <a:rPr lang="pt-PT" dirty="0"/>
              <a:t> </a:t>
            </a:r>
            <a:r>
              <a:rPr lang="pt-PT" dirty="0" err="1"/>
              <a:t>Diagram</a:t>
            </a:r>
            <a:endParaRPr lang="pt-PT" dirty="0"/>
          </a:p>
          <a:p>
            <a:pPr marL="742950" lvl="1" indent="-285750">
              <a:buFont typeface="Arial" panose="020B0604020202020204" pitchFamily="34" charset="0"/>
              <a:buChar char="•"/>
            </a:pPr>
            <a:r>
              <a:rPr lang="pt-PT" dirty="0" err="1"/>
              <a:t>Explored</a:t>
            </a:r>
            <a:r>
              <a:rPr lang="pt-PT" dirty="0"/>
              <a:t> Technologies</a:t>
            </a:r>
          </a:p>
          <a:p>
            <a:pPr marL="742950" lvl="1" indent="-285750">
              <a:buFont typeface="Arial" panose="020B0604020202020204" pitchFamily="34" charset="0"/>
              <a:buChar char="•"/>
            </a:pPr>
            <a:r>
              <a:rPr lang="pt-PT" dirty="0" err="1"/>
              <a:t>Deployment</a:t>
            </a:r>
            <a:r>
              <a:rPr lang="pt-PT" dirty="0"/>
              <a:t> </a:t>
            </a:r>
            <a:r>
              <a:rPr lang="pt-PT" dirty="0" err="1"/>
              <a:t>Diagram</a:t>
            </a:r>
            <a:endParaRPr lang="pt-PT" dirty="0"/>
          </a:p>
          <a:p>
            <a:pPr marL="742950" lvl="1" indent="-285750">
              <a:buFont typeface="Arial" panose="020B0604020202020204" pitchFamily="34" charset="0"/>
              <a:buChar char="•"/>
            </a:pPr>
            <a:r>
              <a:rPr lang="pt-PT" dirty="0" err="1"/>
              <a:t>Workflow</a:t>
            </a:r>
            <a:endParaRPr lang="pt-PT" dirty="0"/>
          </a:p>
          <a:p>
            <a:pPr lvl="1"/>
            <a:endParaRPr lang="pt-PT" dirty="0"/>
          </a:p>
        </p:txBody>
      </p:sp>
      <p:sp>
        <p:nvSpPr>
          <p:cNvPr id="10" name="CaixaDeTexto 9">
            <a:extLst>
              <a:ext uri="{FF2B5EF4-FFF2-40B4-BE49-F238E27FC236}">
                <a16:creationId xmlns:a16="http://schemas.microsoft.com/office/drawing/2014/main" id="{31C91BFB-77F5-E286-A40B-8410D54FF2A2}"/>
              </a:ext>
            </a:extLst>
          </p:cNvPr>
          <p:cNvSpPr txBox="1"/>
          <p:nvPr/>
        </p:nvSpPr>
        <p:spPr>
          <a:xfrm>
            <a:off x="5346192" y="1438656"/>
            <a:ext cx="4554266" cy="3693319"/>
          </a:xfrm>
          <a:prstGeom prst="rect">
            <a:avLst/>
          </a:prstGeom>
          <a:noFill/>
        </p:spPr>
        <p:txBody>
          <a:bodyPr wrap="square" rtlCol="0">
            <a:spAutoFit/>
          </a:bodyPr>
          <a:lstStyle/>
          <a:p>
            <a:pPr marL="285750" indent="-285750">
              <a:buFont typeface="Arial" panose="020B0604020202020204" pitchFamily="34" charset="0"/>
              <a:buChar char="•"/>
            </a:pPr>
            <a:r>
              <a:rPr lang="pt-PT" dirty="0" err="1"/>
              <a:t>Tests</a:t>
            </a:r>
            <a:endParaRPr lang="pt-PT" dirty="0"/>
          </a:p>
          <a:p>
            <a:pPr marL="742950" lvl="1" indent="-285750">
              <a:buFont typeface="Arial" panose="020B0604020202020204" pitchFamily="34" charset="0"/>
              <a:buChar char="•"/>
            </a:pPr>
            <a:r>
              <a:rPr lang="pt-PT" dirty="0"/>
              <a:t>Experimental Setup</a:t>
            </a:r>
          </a:p>
          <a:p>
            <a:pPr marL="742950" lvl="1" indent="-285750">
              <a:buFont typeface="Arial" panose="020B0604020202020204" pitchFamily="34" charset="0"/>
              <a:buChar char="•"/>
            </a:pPr>
            <a:r>
              <a:rPr lang="pt-PT" dirty="0" err="1"/>
              <a:t>Results</a:t>
            </a:r>
            <a:endParaRPr lang="pt-PT" dirty="0"/>
          </a:p>
          <a:p>
            <a:pPr marL="1200150" lvl="2" indent="-285750">
              <a:buFont typeface="Arial" panose="020B0604020202020204" pitchFamily="34" charset="0"/>
              <a:buChar char="•"/>
            </a:pPr>
            <a:r>
              <a:rPr lang="pt-PT" dirty="0"/>
              <a:t>Scan </a:t>
            </a:r>
            <a:r>
              <a:rPr lang="pt-PT" dirty="0" err="1"/>
              <a:t>Duration</a:t>
            </a:r>
            <a:endParaRPr lang="pt-PT" dirty="0"/>
          </a:p>
          <a:p>
            <a:pPr marL="1200150" lvl="2" indent="-285750">
              <a:buFont typeface="Arial" panose="020B0604020202020204" pitchFamily="34" charset="0"/>
              <a:buChar char="•"/>
            </a:pPr>
            <a:r>
              <a:rPr lang="pt-PT" dirty="0"/>
              <a:t>CPU, RAM </a:t>
            </a:r>
            <a:r>
              <a:rPr lang="pt-PT" dirty="0" err="1"/>
              <a:t>and</a:t>
            </a:r>
            <a:r>
              <a:rPr lang="pt-PT" dirty="0"/>
              <a:t> </a:t>
            </a:r>
            <a:r>
              <a:rPr lang="pt-PT" dirty="0" err="1"/>
              <a:t>Bandwidth</a:t>
            </a:r>
            <a:r>
              <a:rPr lang="pt-PT" dirty="0"/>
              <a:t> </a:t>
            </a:r>
            <a:r>
              <a:rPr lang="pt-PT" dirty="0" err="1"/>
              <a:t>usage</a:t>
            </a:r>
            <a:endParaRPr lang="pt-PT" dirty="0"/>
          </a:p>
          <a:p>
            <a:pPr marL="1200150" lvl="2" indent="-285750">
              <a:buFont typeface="Arial" panose="020B0604020202020204" pitchFamily="34" charset="0"/>
              <a:buChar char="•"/>
            </a:pPr>
            <a:r>
              <a:rPr lang="pt-PT" dirty="0"/>
              <a:t>Time </a:t>
            </a:r>
            <a:r>
              <a:rPr lang="pt-PT" dirty="0" err="1"/>
              <a:t>Analysis</a:t>
            </a:r>
            <a:endParaRPr lang="pt-PT" dirty="0"/>
          </a:p>
          <a:p>
            <a:pPr marL="285750" indent="-285750">
              <a:buFont typeface="Arial" panose="020B0604020202020204" pitchFamily="34" charset="0"/>
              <a:buChar char="•"/>
            </a:pPr>
            <a:endParaRPr lang="pt-PT" dirty="0"/>
          </a:p>
          <a:p>
            <a:pPr marL="285750" indent="-285750">
              <a:buFont typeface="Arial" panose="020B0604020202020204" pitchFamily="34" charset="0"/>
              <a:buChar char="•"/>
            </a:pPr>
            <a:r>
              <a:rPr lang="pt-PT" dirty="0" err="1"/>
              <a:t>Conclusions</a:t>
            </a:r>
            <a:endParaRPr lang="pt-PT" dirty="0"/>
          </a:p>
          <a:p>
            <a:pPr marL="285750" indent="-285750">
              <a:buFont typeface="Arial" panose="020B0604020202020204" pitchFamily="34" charset="0"/>
              <a:buChar char="•"/>
            </a:pPr>
            <a:r>
              <a:rPr lang="pt-PT" dirty="0"/>
              <a:t>Future </a:t>
            </a:r>
            <a:r>
              <a:rPr lang="pt-PT" dirty="0" err="1"/>
              <a:t>Work</a:t>
            </a:r>
            <a:endParaRPr lang="pt-PT" dirty="0"/>
          </a:p>
          <a:p>
            <a:pPr lvl="2"/>
            <a:endParaRPr lang="pt-PT" dirty="0"/>
          </a:p>
          <a:p>
            <a:pPr lvl="1"/>
            <a:endParaRPr lang="pt-PT" dirty="0"/>
          </a:p>
          <a:p>
            <a:endParaRPr lang="pt-PT" dirty="0"/>
          </a:p>
          <a:p>
            <a:pPr lvl="1"/>
            <a:endParaRPr lang="pt-PT" dirty="0"/>
          </a:p>
        </p:txBody>
      </p:sp>
    </p:spTree>
    <p:extLst>
      <p:ext uri="{BB962C8B-B14F-4D97-AF65-F5344CB8AC3E}">
        <p14:creationId xmlns:p14="http://schemas.microsoft.com/office/powerpoint/2010/main" val="35249266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FD064-1495-6448-B621-0319D824194A}"/>
            </a:ext>
          </a:extLst>
        </p:cNvPr>
        <p:cNvGrpSpPr/>
        <p:nvPr/>
      </p:nvGrpSpPr>
      <p:grpSpPr>
        <a:xfrm>
          <a:off x="0" y="0"/>
          <a:ext cx="0" cy="0"/>
          <a:chOff x="0" y="0"/>
          <a:chExt cx="0" cy="0"/>
        </a:xfrm>
      </p:grpSpPr>
      <p:sp>
        <p:nvSpPr>
          <p:cNvPr id="2" name="Marcador de Posição do Número do Diapositivo 1">
            <a:extLst>
              <a:ext uri="{FF2B5EF4-FFF2-40B4-BE49-F238E27FC236}">
                <a16:creationId xmlns:a16="http://schemas.microsoft.com/office/drawing/2014/main" id="{03F940F8-AB98-F4E3-B03D-3549177B3743}"/>
              </a:ext>
            </a:extLst>
          </p:cNvPr>
          <p:cNvSpPr>
            <a:spLocks noGrp="1"/>
          </p:cNvSpPr>
          <p:nvPr>
            <p:ph type="sldNum" sz="quarter" idx="12"/>
          </p:nvPr>
        </p:nvSpPr>
        <p:spPr>
          <a:xfrm>
            <a:off x="10238821" y="3762268"/>
            <a:ext cx="1312025" cy="365125"/>
          </a:xfrm>
        </p:spPr>
        <p:txBody>
          <a:bodyPr/>
          <a:lstStyle/>
          <a:p>
            <a:fld id="{4FAB73BC-B049-4115-A692-8D63A059BFB8}" type="slidenum">
              <a:rPr lang="en-US" smtClean="0"/>
              <a:pPr/>
              <a:t>20</a:t>
            </a:fld>
            <a:endParaRPr lang="en-US" dirty="0"/>
          </a:p>
        </p:txBody>
      </p:sp>
      <p:sp>
        <p:nvSpPr>
          <p:cNvPr id="3" name="Título 2">
            <a:extLst>
              <a:ext uri="{FF2B5EF4-FFF2-40B4-BE49-F238E27FC236}">
                <a16:creationId xmlns:a16="http://schemas.microsoft.com/office/drawing/2014/main" id="{BC034BDA-05AF-119C-3CD5-6A00F1FA588F}"/>
              </a:ext>
            </a:extLst>
          </p:cNvPr>
          <p:cNvSpPr>
            <a:spLocks noGrp="1"/>
          </p:cNvSpPr>
          <p:nvPr>
            <p:ph type="title" idx="4294967295"/>
          </p:nvPr>
        </p:nvSpPr>
        <p:spPr>
          <a:xfrm>
            <a:off x="498070" y="533400"/>
            <a:ext cx="10058400" cy="641350"/>
          </a:xfrm>
        </p:spPr>
        <p:txBody>
          <a:bodyPr>
            <a:normAutofit/>
          </a:bodyPr>
          <a:lstStyle/>
          <a:p>
            <a:r>
              <a:rPr lang="pt-PT" sz="2800" b="1" dirty="0">
                <a:solidFill>
                  <a:srgbClr val="0070C0"/>
                </a:solidFill>
                <a:latin typeface="Consolas" panose="020B0609020204030204" pitchFamily="49" charset="0"/>
              </a:rPr>
              <a:t>Experimental Setup</a:t>
            </a:r>
          </a:p>
        </p:txBody>
      </p:sp>
      <p:pic>
        <p:nvPicPr>
          <p:cNvPr id="4" name="Picture 2" descr="Uma imagem com texto, captura de ecrã, Tipo de letra, Gráficos&#10;&#10;Descrição gerada automaticamente">
            <a:extLst>
              <a:ext uri="{FF2B5EF4-FFF2-40B4-BE49-F238E27FC236}">
                <a16:creationId xmlns:a16="http://schemas.microsoft.com/office/drawing/2014/main" id="{7C8EBD20-23F1-45A7-D233-28746FA57F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2841" y="-55162"/>
            <a:ext cx="2349159" cy="641350"/>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a:extLst>
              <a:ext uri="{FF2B5EF4-FFF2-40B4-BE49-F238E27FC236}">
                <a16:creationId xmlns:a16="http://schemas.microsoft.com/office/drawing/2014/main" id="{AF380049-7863-A27E-3B75-430F140FD73D}"/>
              </a:ext>
            </a:extLst>
          </p:cNvPr>
          <p:cNvPicPr>
            <a:picLocks noChangeAspect="1"/>
          </p:cNvPicPr>
          <p:nvPr/>
        </p:nvPicPr>
        <p:blipFill>
          <a:blip r:embed="rId4"/>
          <a:stretch>
            <a:fillRect/>
          </a:stretch>
        </p:blipFill>
        <p:spPr>
          <a:xfrm>
            <a:off x="836433" y="3736976"/>
            <a:ext cx="4492008" cy="2012420"/>
          </a:xfrm>
          <a:prstGeom prst="rect">
            <a:avLst/>
          </a:prstGeom>
        </p:spPr>
      </p:pic>
      <p:pic>
        <p:nvPicPr>
          <p:cNvPr id="8" name="Imagem 7">
            <a:extLst>
              <a:ext uri="{FF2B5EF4-FFF2-40B4-BE49-F238E27FC236}">
                <a16:creationId xmlns:a16="http://schemas.microsoft.com/office/drawing/2014/main" id="{831BF580-77E0-1BCB-7475-E229FEF46E03}"/>
              </a:ext>
            </a:extLst>
          </p:cNvPr>
          <p:cNvPicPr>
            <a:picLocks noChangeAspect="1"/>
          </p:cNvPicPr>
          <p:nvPr/>
        </p:nvPicPr>
        <p:blipFill>
          <a:blip r:embed="rId5"/>
          <a:srcRect t="20171" b="20171"/>
          <a:stretch/>
        </p:blipFill>
        <p:spPr>
          <a:xfrm>
            <a:off x="7056645" y="3586767"/>
            <a:ext cx="3373287" cy="2012420"/>
          </a:xfrm>
          <a:prstGeom prst="rect">
            <a:avLst/>
          </a:prstGeom>
        </p:spPr>
      </p:pic>
      <p:sp>
        <p:nvSpPr>
          <p:cNvPr id="9" name="CaixaDeTexto 8">
            <a:extLst>
              <a:ext uri="{FF2B5EF4-FFF2-40B4-BE49-F238E27FC236}">
                <a16:creationId xmlns:a16="http://schemas.microsoft.com/office/drawing/2014/main" id="{3045CA49-3184-B04D-329F-35B046DA9AFF}"/>
              </a:ext>
            </a:extLst>
          </p:cNvPr>
          <p:cNvSpPr txBox="1"/>
          <p:nvPr/>
        </p:nvSpPr>
        <p:spPr>
          <a:xfrm>
            <a:off x="7639460" y="5749396"/>
            <a:ext cx="2207656" cy="369332"/>
          </a:xfrm>
          <a:prstGeom prst="rect">
            <a:avLst/>
          </a:prstGeom>
          <a:noFill/>
        </p:spPr>
        <p:txBody>
          <a:bodyPr wrap="none" rtlCol="0">
            <a:spAutoFit/>
          </a:bodyPr>
          <a:lstStyle/>
          <a:p>
            <a:r>
              <a:rPr lang="pt-PT" b="1" dirty="0">
                <a:latin typeface="Corbel" panose="020B0503020204020204" pitchFamily="34" charset="0"/>
              </a:rPr>
              <a:t>Virtual </a:t>
            </a:r>
            <a:r>
              <a:rPr lang="pt-PT" b="1" dirty="0" err="1">
                <a:latin typeface="Corbel" panose="020B0503020204020204" pitchFamily="34" charset="0"/>
              </a:rPr>
              <a:t>Environment</a:t>
            </a:r>
            <a:endParaRPr lang="pt-PT" b="1" dirty="0">
              <a:latin typeface="Corbel" panose="020B0503020204020204" pitchFamily="34" charset="0"/>
            </a:endParaRPr>
          </a:p>
        </p:txBody>
      </p:sp>
      <p:sp>
        <p:nvSpPr>
          <p:cNvPr id="10" name="CaixaDeTexto 9">
            <a:extLst>
              <a:ext uri="{FF2B5EF4-FFF2-40B4-BE49-F238E27FC236}">
                <a16:creationId xmlns:a16="http://schemas.microsoft.com/office/drawing/2014/main" id="{6F2ABCF5-080C-036E-E7D2-BD5F87F5892E}"/>
              </a:ext>
            </a:extLst>
          </p:cNvPr>
          <p:cNvSpPr txBox="1"/>
          <p:nvPr/>
        </p:nvSpPr>
        <p:spPr>
          <a:xfrm>
            <a:off x="1759799" y="5749396"/>
            <a:ext cx="2645276" cy="369332"/>
          </a:xfrm>
          <a:prstGeom prst="rect">
            <a:avLst/>
          </a:prstGeom>
          <a:noFill/>
        </p:spPr>
        <p:txBody>
          <a:bodyPr wrap="none" rtlCol="0">
            <a:spAutoFit/>
          </a:bodyPr>
          <a:lstStyle/>
          <a:p>
            <a:r>
              <a:rPr lang="pt-PT" b="1" dirty="0" err="1">
                <a:latin typeface="Corbel" panose="020B0503020204020204" pitchFamily="34" charset="0"/>
              </a:rPr>
              <a:t>Laboratory</a:t>
            </a:r>
            <a:r>
              <a:rPr lang="pt-PT" b="1" dirty="0">
                <a:latin typeface="Corbel" panose="020B0503020204020204" pitchFamily="34" charset="0"/>
              </a:rPr>
              <a:t> </a:t>
            </a:r>
            <a:r>
              <a:rPr lang="pt-PT" b="1" dirty="0" err="1">
                <a:latin typeface="Corbel" panose="020B0503020204020204" pitchFamily="34" charset="0"/>
              </a:rPr>
              <a:t>Environment</a:t>
            </a:r>
            <a:endParaRPr lang="pt-PT" b="1" dirty="0">
              <a:latin typeface="Corbel" panose="020B0503020204020204" pitchFamily="34" charset="0"/>
            </a:endParaRPr>
          </a:p>
        </p:txBody>
      </p:sp>
      <p:sp>
        <p:nvSpPr>
          <p:cNvPr id="6" name="CaixaDeTexto 5">
            <a:extLst>
              <a:ext uri="{FF2B5EF4-FFF2-40B4-BE49-F238E27FC236}">
                <a16:creationId xmlns:a16="http://schemas.microsoft.com/office/drawing/2014/main" id="{78780C1B-08F2-91DD-9D5F-B617D7E3F57C}"/>
              </a:ext>
            </a:extLst>
          </p:cNvPr>
          <p:cNvSpPr txBox="1"/>
          <p:nvPr/>
        </p:nvSpPr>
        <p:spPr>
          <a:xfrm>
            <a:off x="740614" y="1578645"/>
            <a:ext cx="4597734" cy="830997"/>
          </a:xfrm>
          <a:prstGeom prst="rect">
            <a:avLst/>
          </a:prstGeom>
          <a:noFill/>
        </p:spPr>
        <p:txBody>
          <a:bodyPr wrap="none" rtlCol="0">
            <a:spAutoFit/>
          </a:bodyPr>
          <a:lstStyle/>
          <a:p>
            <a:r>
              <a:rPr lang="pt-PT" sz="2400" dirty="0">
                <a:solidFill>
                  <a:schemeClr val="accent2"/>
                </a:solidFill>
                <a:latin typeface="Corbel" panose="020B0503020204020204" pitchFamily="34" charset="0"/>
              </a:rPr>
              <a:t>RQ1</a:t>
            </a:r>
            <a:r>
              <a:rPr lang="pt-PT" sz="2400" dirty="0">
                <a:latin typeface="Corbel" panose="020B0503020204020204" pitchFamily="34" charset="0"/>
              </a:rPr>
              <a:t> - </a:t>
            </a:r>
            <a:r>
              <a:rPr lang="pt-PT" sz="2400" dirty="0" err="1">
                <a:latin typeface="Corbel" panose="020B0503020204020204" pitchFamily="34" charset="0"/>
              </a:rPr>
              <a:t>How</a:t>
            </a:r>
            <a:r>
              <a:rPr lang="pt-PT" sz="2400" dirty="0">
                <a:latin typeface="Corbel" panose="020B0503020204020204" pitchFamily="34" charset="0"/>
              </a:rPr>
              <a:t> to </a:t>
            </a:r>
            <a:r>
              <a:rPr lang="pt-PT" sz="2400" dirty="0" err="1">
                <a:latin typeface="Corbel" panose="020B0503020204020204" pitchFamily="34" charset="0"/>
              </a:rPr>
              <a:t>automate</a:t>
            </a:r>
            <a:r>
              <a:rPr lang="pt-PT" sz="2400" dirty="0">
                <a:latin typeface="Corbel" panose="020B0503020204020204" pitchFamily="34" charset="0"/>
              </a:rPr>
              <a:t> </a:t>
            </a:r>
            <a:r>
              <a:rPr lang="pt-PT" sz="2400" dirty="0" err="1">
                <a:latin typeface="Corbel" panose="020B0503020204020204" pitchFamily="34" charset="0"/>
              </a:rPr>
              <a:t>detection</a:t>
            </a:r>
            <a:r>
              <a:rPr lang="pt-PT" sz="2400" dirty="0">
                <a:latin typeface="Corbel" panose="020B0503020204020204" pitchFamily="34" charset="0"/>
              </a:rPr>
              <a:t>?</a:t>
            </a:r>
          </a:p>
          <a:p>
            <a:r>
              <a:rPr lang="pt-PT" sz="2400" dirty="0">
                <a:solidFill>
                  <a:schemeClr val="accent2"/>
                </a:solidFill>
                <a:latin typeface="Corbel" panose="020B0503020204020204" pitchFamily="34" charset="0"/>
              </a:rPr>
              <a:t>RQ2</a:t>
            </a:r>
            <a:r>
              <a:rPr lang="pt-PT" sz="2400" dirty="0">
                <a:latin typeface="Corbel" panose="020B0503020204020204" pitchFamily="34" charset="0"/>
              </a:rPr>
              <a:t> - </a:t>
            </a:r>
            <a:r>
              <a:rPr lang="pt-PT" sz="2400" dirty="0" err="1">
                <a:latin typeface="Corbel" panose="020B0503020204020204" pitchFamily="34" charset="0"/>
              </a:rPr>
              <a:t>Detection</a:t>
            </a:r>
            <a:r>
              <a:rPr lang="pt-PT" sz="2400" dirty="0">
                <a:latin typeface="Corbel" panose="020B0503020204020204" pitchFamily="34" charset="0"/>
              </a:rPr>
              <a:t> </a:t>
            </a:r>
            <a:r>
              <a:rPr lang="pt-PT" sz="2400" dirty="0" err="1">
                <a:latin typeface="Corbel" panose="020B0503020204020204" pitchFamily="34" charset="0"/>
              </a:rPr>
              <a:t>scalable</a:t>
            </a:r>
            <a:r>
              <a:rPr lang="pt-PT" sz="2400" dirty="0">
                <a:latin typeface="Corbel" panose="020B0503020204020204" pitchFamily="34" charset="0"/>
              </a:rPr>
              <a:t>?</a:t>
            </a:r>
          </a:p>
        </p:txBody>
      </p:sp>
      <p:sp>
        <p:nvSpPr>
          <p:cNvPr id="11" name="CaixaDeTexto 10">
            <a:extLst>
              <a:ext uri="{FF2B5EF4-FFF2-40B4-BE49-F238E27FC236}">
                <a16:creationId xmlns:a16="http://schemas.microsoft.com/office/drawing/2014/main" id="{E0194170-2E99-07AC-7998-9C9E09331618}"/>
              </a:ext>
            </a:extLst>
          </p:cNvPr>
          <p:cNvSpPr txBox="1"/>
          <p:nvPr/>
        </p:nvSpPr>
        <p:spPr>
          <a:xfrm>
            <a:off x="6071630" y="1763807"/>
            <a:ext cx="5215787" cy="830997"/>
          </a:xfrm>
          <a:prstGeom prst="rect">
            <a:avLst/>
          </a:prstGeom>
          <a:noFill/>
        </p:spPr>
        <p:txBody>
          <a:bodyPr wrap="none" rtlCol="0">
            <a:spAutoFit/>
          </a:bodyPr>
          <a:lstStyle/>
          <a:p>
            <a:r>
              <a:rPr lang="pt-PT" sz="2400" dirty="0">
                <a:solidFill>
                  <a:schemeClr val="accent2"/>
                </a:solidFill>
                <a:latin typeface="Corbel" panose="020B0503020204020204" pitchFamily="34" charset="0"/>
              </a:rPr>
              <a:t>RQ3</a:t>
            </a:r>
            <a:r>
              <a:rPr lang="pt-PT" sz="2400" dirty="0">
                <a:latin typeface="Corbel" panose="020B0503020204020204" pitchFamily="34" charset="0"/>
              </a:rPr>
              <a:t> – SDN </a:t>
            </a:r>
            <a:r>
              <a:rPr lang="pt-PT" sz="2400" dirty="0" err="1">
                <a:latin typeface="Corbel" panose="020B0503020204020204" pitchFamily="34" charset="0"/>
              </a:rPr>
              <a:t>controller</a:t>
            </a:r>
            <a:r>
              <a:rPr lang="pt-PT" sz="2400" dirty="0">
                <a:latin typeface="Corbel" panose="020B0503020204020204" pitchFamily="34" charset="0"/>
              </a:rPr>
              <a:t> </a:t>
            </a:r>
            <a:r>
              <a:rPr lang="pt-PT" sz="2400" dirty="0" err="1">
                <a:latin typeface="Corbel" panose="020B0503020204020204" pitchFamily="34" charset="0"/>
              </a:rPr>
              <a:t>enhance</a:t>
            </a:r>
            <a:r>
              <a:rPr lang="pt-PT" sz="2400" dirty="0">
                <a:latin typeface="Corbel" panose="020B0503020204020204" pitchFamily="34" charset="0"/>
              </a:rPr>
              <a:t> </a:t>
            </a:r>
            <a:r>
              <a:rPr lang="pt-PT" sz="2400" dirty="0" err="1">
                <a:latin typeface="Corbel" panose="020B0503020204020204" pitchFamily="34" charset="0"/>
              </a:rPr>
              <a:t>security</a:t>
            </a:r>
            <a:r>
              <a:rPr lang="pt-PT" sz="2400" dirty="0">
                <a:latin typeface="Corbel" panose="020B0503020204020204" pitchFamily="34" charset="0"/>
              </a:rPr>
              <a:t>?</a:t>
            </a:r>
          </a:p>
          <a:p>
            <a:r>
              <a:rPr lang="pt-PT" sz="2400" dirty="0">
                <a:solidFill>
                  <a:schemeClr val="accent2"/>
                </a:solidFill>
                <a:latin typeface="Corbel" panose="020B0503020204020204" pitchFamily="34" charset="0"/>
              </a:rPr>
              <a:t>RQ4</a:t>
            </a:r>
            <a:r>
              <a:rPr lang="pt-PT" sz="2400" dirty="0">
                <a:latin typeface="Corbel" panose="020B0503020204020204" pitchFamily="34" charset="0"/>
              </a:rPr>
              <a:t> – </a:t>
            </a:r>
            <a:r>
              <a:rPr lang="pt-PT" sz="2400" dirty="0" err="1">
                <a:latin typeface="Corbel" panose="020B0503020204020204" pitchFamily="34" charset="0"/>
              </a:rPr>
              <a:t>Timely</a:t>
            </a:r>
            <a:r>
              <a:rPr lang="pt-PT" sz="2400" dirty="0">
                <a:latin typeface="Corbel" panose="020B0503020204020204" pitchFamily="34" charset="0"/>
              </a:rPr>
              <a:t> </a:t>
            </a:r>
            <a:r>
              <a:rPr lang="pt-PT" sz="2400" dirty="0" err="1">
                <a:latin typeface="Corbel" panose="020B0503020204020204" pitchFamily="34" charset="0"/>
              </a:rPr>
              <a:t>deployment</a:t>
            </a:r>
            <a:r>
              <a:rPr lang="pt-PT" sz="2400" dirty="0">
                <a:latin typeface="Corbel" panose="020B0503020204020204" pitchFamily="34" charset="0"/>
              </a:rPr>
              <a:t>?</a:t>
            </a:r>
          </a:p>
        </p:txBody>
      </p:sp>
      <p:sp>
        <p:nvSpPr>
          <p:cNvPr id="12" name="Chaveta à esquerda 11">
            <a:extLst>
              <a:ext uri="{FF2B5EF4-FFF2-40B4-BE49-F238E27FC236}">
                <a16:creationId xmlns:a16="http://schemas.microsoft.com/office/drawing/2014/main" id="{666925B7-AB49-08FA-A88A-2AD00C1518B2}"/>
              </a:ext>
            </a:extLst>
          </p:cNvPr>
          <p:cNvSpPr/>
          <p:nvPr/>
        </p:nvSpPr>
        <p:spPr>
          <a:xfrm rot="16200000">
            <a:off x="2784180" y="497449"/>
            <a:ext cx="373164" cy="4460296"/>
          </a:xfrm>
          <a:prstGeom prst="leftBrace">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14" name="Chaveta à esquerda 13">
            <a:extLst>
              <a:ext uri="{FF2B5EF4-FFF2-40B4-BE49-F238E27FC236}">
                <a16:creationId xmlns:a16="http://schemas.microsoft.com/office/drawing/2014/main" id="{4C37FB6F-319F-2857-37E1-355296BC630B}"/>
              </a:ext>
            </a:extLst>
          </p:cNvPr>
          <p:cNvSpPr/>
          <p:nvPr/>
        </p:nvSpPr>
        <p:spPr>
          <a:xfrm rot="16200000">
            <a:off x="8492942" y="119703"/>
            <a:ext cx="373164" cy="5215787"/>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15" name="CaixaDeTexto 14">
            <a:extLst>
              <a:ext uri="{FF2B5EF4-FFF2-40B4-BE49-F238E27FC236}">
                <a16:creationId xmlns:a16="http://schemas.microsoft.com/office/drawing/2014/main" id="{8CA690D3-B6A9-DCDF-E2D1-509074CFD91F}"/>
              </a:ext>
            </a:extLst>
          </p:cNvPr>
          <p:cNvSpPr txBox="1"/>
          <p:nvPr/>
        </p:nvSpPr>
        <p:spPr>
          <a:xfrm>
            <a:off x="836433" y="3045551"/>
            <a:ext cx="4364477" cy="400110"/>
          </a:xfrm>
          <a:prstGeom prst="rect">
            <a:avLst/>
          </a:prstGeom>
          <a:noFill/>
        </p:spPr>
        <p:txBody>
          <a:bodyPr wrap="square">
            <a:spAutoFit/>
          </a:bodyPr>
          <a:lstStyle/>
          <a:p>
            <a:pPr algn="ctr"/>
            <a:r>
              <a:rPr lang="pt-PT" sz="2000" dirty="0">
                <a:latin typeface="Corbel" panose="020B0503020204020204" pitchFamily="34" charset="0"/>
              </a:rPr>
              <a:t>Scan </a:t>
            </a:r>
            <a:r>
              <a:rPr lang="pt-PT" sz="2000" dirty="0" err="1">
                <a:latin typeface="Corbel" panose="020B0503020204020204" pitchFamily="34" charset="0"/>
              </a:rPr>
              <a:t>Duration</a:t>
            </a:r>
            <a:r>
              <a:rPr lang="pt-PT" sz="2000" dirty="0">
                <a:latin typeface="Corbel" panose="020B0503020204020204" pitchFamily="34" charset="0"/>
              </a:rPr>
              <a:t>, CPU, RAM, </a:t>
            </a:r>
            <a:r>
              <a:rPr lang="pt-PT" sz="2000" dirty="0" err="1">
                <a:latin typeface="Corbel" panose="020B0503020204020204" pitchFamily="34" charset="0"/>
              </a:rPr>
              <a:t>Bandwidth</a:t>
            </a:r>
            <a:endParaRPr lang="pt-PT" sz="2000" dirty="0"/>
          </a:p>
        </p:txBody>
      </p:sp>
      <p:sp>
        <p:nvSpPr>
          <p:cNvPr id="16" name="CaixaDeTexto 15">
            <a:extLst>
              <a:ext uri="{FF2B5EF4-FFF2-40B4-BE49-F238E27FC236}">
                <a16:creationId xmlns:a16="http://schemas.microsoft.com/office/drawing/2014/main" id="{C38C7406-4D2F-6F5C-24D2-FAB0DBD36CB7}"/>
              </a:ext>
            </a:extLst>
          </p:cNvPr>
          <p:cNvSpPr txBox="1"/>
          <p:nvPr/>
        </p:nvSpPr>
        <p:spPr>
          <a:xfrm>
            <a:off x="7414466" y="3001417"/>
            <a:ext cx="2530115" cy="707886"/>
          </a:xfrm>
          <a:prstGeom prst="rect">
            <a:avLst/>
          </a:prstGeom>
          <a:noFill/>
        </p:spPr>
        <p:txBody>
          <a:bodyPr wrap="none" rtlCol="0">
            <a:spAutoFit/>
          </a:bodyPr>
          <a:lstStyle/>
          <a:p>
            <a:pPr algn="ctr"/>
            <a:r>
              <a:rPr lang="pt-PT" sz="2000" dirty="0" err="1"/>
              <a:t>Duration</a:t>
            </a:r>
            <a:r>
              <a:rPr lang="pt-PT" sz="2000" dirty="0"/>
              <a:t> </a:t>
            </a:r>
            <a:r>
              <a:rPr lang="pt-PT" sz="2000" dirty="0" err="1"/>
              <a:t>of</a:t>
            </a:r>
            <a:r>
              <a:rPr lang="pt-PT" sz="2000" dirty="0"/>
              <a:t> </a:t>
            </a:r>
            <a:r>
              <a:rPr lang="pt-PT" sz="2000" dirty="0" err="1"/>
              <a:t>each</a:t>
            </a:r>
            <a:r>
              <a:rPr lang="pt-PT" sz="2000" dirty="0"/>
              <a:t> </a:t>
            </a:r>
            <a:r>
              <a:rPr lang="pt-PT" sz="2000" dirty="0" err="1"/>
              <a:t>stage</a:t>
            </a:r>
            <a:endParaRPr lang="pt-PT" sz="2000" dirty="0"/>
          </a:p>
          <a:p>
            <a:pPr algn="ctr"/>
            <a:r>
              <a:rPr lang="pt-PT" sz="2000" dirty="0"/>
              <a:t>Time to complete</a:t>
            </a:r>
          </a:p>
        </p:txBody>
      </p:sp>
    </p:spTree>
    <p:extLst>
      <p:ext uri="{BB962C8B-B14F-4D97-AF65-F5344CB8AC3E}">
        <p14:creationId xmlns:p14="http://schemas.microsoft.com/office/powerpoint/2010/main" val="3442403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1B721-F865-4312-305B-CEDE6DD304E7}"/>
            </a:ext>
          </a:extLst>
        </p:cNvPr>
        <p:cNvGrpSpPr/>
        <p:nvPr/>
      </p:nvGrpSpPr>
      <p:grpSpPr>
        <a:xfrm>
          <a:off x="0" y="0"/>
          <a:ext cx="0" cy="0"/>
          <a:chOff x="0" y="0"/>
          <a:chExt cx="0" cy="0"/>
        </a:xfrm>
      </p:grpSpPr>
      <p:sp>
        <p:nvSpPr>
          <p:cNvPr id="2" name="Marcador de Posição do Número do Diapositivo 1">
            <a:extLst>
              <a:ext uri="{FF2B5EF4-FFF2-40B4-BE49-F238E27FC236}">
                <a16:creationId xmlns:a16="http://schemas.microsoft.com/office/drawing/2014/main" id="{D2CD4AA3-622F-FEAA-66D8-281AC02B3BEB}"/>
              </a:ext>
            </a:extLst>
          </p:cNvPr>
          <p:cNvSpPr>
            <a:spLocks noGrp="1"/>
          </p:cNvSpPr>
          <p:nvPr>
            <p:ph type="sldNum" sz="quarter" idx="12"/>
          </p:nvPr>
        </p:nvSpPr>
        <p:spPr/>
        <p:txBody>
          <a:bodyPr/>
          <a:lstStyle/>
          <a:p>
            <a:fld id="{4FAB73BC-B049-4115-A692-8D63A059BFB8}" type="slidenum">
              <a:rPr lang="en-US" smtClean="0"/>
              <a:pPr/>
              <a:t>21</a:t>
            </a:fld>
            <a:endParaRPr lang="en-US" dirty="0"/>
          </a:p>
        </p:txBody>
      </p:sp>
      <p:sp>
        <p:nvSpPr>
          <p:cNvPr id="3" name="Título 2">
            <a:extLst>
              <a:ext uri="{FF2B5EF4-FFF2-40B4-BE49-F238E27FC236}">
                <a16:creationId xmlns:a16="http://schemas.microsoft.com/office/drawing/2014/main" id="{4A7F70AD-8DEC-EE8D-6FF4-7E88F3CBF9B0}"/>
              </a:ext>
            </a:extLst>
          </p:cNvPr>
          <p:cNvSpPr>
            <a:spLocks noGrp="1"/>
          </p:cNvSpPr>
          <p:nvPr>
            <p:ph type="title" idx="4294967295"/>
          </p:nvPr>
        </p:nvSpPr>
        <p:spPr>
          <a:xfrm>
            <a:off x="498070" y="533400"/>
            <a:ext cx="10058400" cy="641350"/>
          </a:xfrm>
        </p:spPr>
        <p:txBody>
          <a:bodyPr>
            <a:normAutofit/>
          </a:bodyPr>
          <a:lstStyle/>
          <a:p>
            <a:r>
              <a:rPr lang="pt-PT" sz="2800" b="1" dirty="0" err="1">
                <a:solidFill>
                  <a:srgbClr val="0070C0"/>
                </a:solidFill>
                <a:latin typeface="Consolas" panose="020B0609020204030204" pitchFamily="49" charset="0"/>
              </a:rPr>
              <a:t>Results</a:t>
            </a:r>
            <a:endParaRPr lang="pt-PT" sz="2800" b="1" dirty="0">
              <a:solidFill>
                <a:srgbClr val="0070C0"/>
              </a:solidFill>
              <a:latin typeface="Consolas" panose="020B0609020204030204" pitchFamily="49" charset="0"/>
            </a:endParaRPr>
          </a:p>
        </p:txBody>
      </p:sp>
      <p:pic>
        <p:nvPicPr>
          <p:cNvPr id="4" name="Picture 2" descr="Uma imagem com texto, captura de ecrã, Tipo de letra, Gráficos&#10;&#10;Descrição gerada automaticamente">
            <a:extLst>
              <a:ext uri="{FF2B5EF4-FFF2-40B4-BE49-F238E27FC236}">
                <a16:creationId xmlns:a16="http://schemas.microsoft.com/office/drawing/2014/main" id="{1E9EC336-14B5-ED69-0C9A-D8C1EEBC30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2841" y="-55162"/>
            <a:ext cx="2349159" cy="64135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9">
            <a:extLst>
              <a:ext uri="{FF2B5EF4-FFF2-40B4-BE49-F238E27FC236}">
                <a16:creationId xmlns:a16="http://schemas.microsoft.com/office/drawing/2014/main" id="{3A5914C0-5E94-2932-7E3F-0494E6811B65}"/>
              </a:ext>
            </a:extLst>
          </p:cNvPr>
          <p:cNvSpPr txBox="1"/>
          <p:nvPr/>
        </p:nvSpPr>
        <p:spPr>
          <a:xfrm>
            <a:off x="498070" y="1193800"/>
            <a:ext cx="11480026" cy="40011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GB" sz="20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Scan Duration</a:t>
            </a:r>
          </a:p>
        </p:txBody>
      </p:sp>
      <p:pic>
        <p:nvPicPr>
          <p:cNvPr id="7" name="Imagem 6">
            <a:extLst>
              <a:ext uri="{FF2B5EF4-FFF2-40B4-BE49-F238E27FC236}">
                <a16:creationId xmlns:a16="http://schemas.microsoft.com/office/drawing/2014/main" id="{5F4EA4CB-F928-87CF-9519-F11509D992D0}"/>
              </a:ext>
            </a:extLst>
          </p:cNvPr>
          <p:cNvPicPr>
            <a:picLocks noChangeAspect="1"/>
          </p:cNvPicPr>
          <p:nvPr/>
        </p:nvPicPr>
        <p:blipFill>
          <a:blip r:embed="rId4"/>
          <a:stretch>
            <a:fillRect/>
          </a:stretch>
        </p:blipFill>
        <p:spPr>
          <a:xfrm>
            <a:off x="643751" y="2041882"/>
            <a:ext cx="5216930" cy="3131611"/>
          </a:xfrm>
          <a:prstGeom prst="rect">
            <a:avLst/>
          </a:prstGeom>
        </p:spPr>
      </p:pic>
      <p:sp>
        <p:nvSpPr>
          <p:cNvPr id="5" name="CaixaDeTexto 4">
            <a:extLst>
              <a:ext uri="{FF2B5EF4-FFF2-40B4-BE49-F238E27FC236}">
                <a16:creationId xmlns:a16="http://schemas.microsoft.com/office/drawing/2014/main" id="{08BC7A6E-D281-E718-357F-0057B75ADED6}"/>
              </a:ext>
            </a:extLst>
          </p:cNvPr>
          <p:cNvSpPr txBox="1"/>
          <p:nvPr/>
        </p:nvSpPr>
        <p:spPr>
          <a:xfrm>
            <a:off x="2492488" y="5436799"/>
            <a:ext cx="1598515" cy="369332"/>
          </a:xfrm>
          <a:prstGeom prst="rect">
            <a:avLst/>
          </a:prstGeom>
          <a:noFill/>
        </p:spPr>
        <p:txBody>
          <a:bodyPr wrap="none" rtlCol="0">
            <a:spAutoFit/>
          </a:bodyPr>
          <a:lstStyle/>
          <a:p>
            <a:r>
              <a:rPr lang="pt-PT" b="1" dirty="0">
                <a:latin typeface="Corbel" panose="020B0503020204020204" pitchFamily="34" charset="0"/>
              </a:rPr>
              <a:t>Scan </a:t>
            </a:r>
            <a:r>
              <a:rPr lang="pt-PT" b="1" dirty="0" err="1">
                <a:latin typeface="Corbel" panose="020B0503020204020204" pitchFamily="34" charset="0"/>
              </a:rPr>
              <a:t>Duration</a:t>
            </a:r>
            <a:endParaRPr lang="pt-PT" b="1" dirty="0">
              <a:latin typeface="Corbel" panose="020B0503020204020204" pitchFamily="34" charset="0"/>
            </a:endParaRPr>
          </a:p>
        </p:txBody>
      </p:sp>
      <p:sp>
        <p:nvSpPr>
          <p:cNvPr id="10" name="CaixaDeTexto 9">
            <a:extLst>
              <a:ext uri="{FF2B5EF4-FFF2-40B4-BE49-F238E27FC236}">
                <a16:creationId xmlns:a16="http://schemas.microsoft.com/office/drawing/2014/main" id="{E860A969-BBF2-15C4-0D99-AAFBC1CCD5AE}"/>
              </a:ext>
            </a:extLst>
          </p:cNvPr>
          <p:cNvSpPr txBox="1"/>
          <p:nvPr/>
        </p:nvSpPr>
        <p:spPr>
          <a:xfrm>
            <a:off x="6629198" y="2201522"/>
            <a:ext cx="4583286" cy="2031325"/>
          </a:xfrm>
          <a:prstGeom prst="rect">
            <a:avLst/>
          </a:prstGeom>
          <a:noFill/>
        </p:spPr>
        <p:txBody>
          <a:bodyPr wrap="square" rtlCol="0">
            <a:spAutoFit/>
          </a:bodyPr>
          <a:lstStyle/>
          <a:p>
            <a:pPr marL="285750" indent="-285750">
              <a:buFont typeface="Arial" panose="020B0604020202020204" pitchFamily="34" charset="0"/>
              <a:buChar char="•"/>
            </a:pPr>
            <a:r>
              <a:rPr lang="pt-PT" dirty="0" err="1">
                <a:latin typeface="Corbel" panose="020B0503020204020204" pitchFamily="34" charset="0"/>
              </a:rPr>
              <a:t>From</a:t>
            </a:r>
            <a:r>
              <a:rPr lang="pt-PT" dirty="0">
                <a:latin typeface="Corbel" panose="020B0503020204020204" pitchFamily="34" charset="0"/>
              </a:rPr>
              <a:t> 1 to 8 </a:t>
            </a:r>
            <a:r>
              <a:rPr lang="pt-PT" dirty="0" err="1">
                <a:latin typeface="Corbel" panose="020B0503020204020204" pitchFamily="34" charset="0"/>
              </a:rPr>
              <a:t>hosts</a:t>
            </a:r>
            <a:r>
              <a:rPr lang="pt-PT" dirty="0">
                <a:latin typeface="Corbel" panose="020B0503020204020204" pitchFamily="34" charset="0"/>
              </a:rPr>
              <a:t> </a:t>
            </a:r>
            <a:r>
              <a:rPr lang="pt-PT" dirty="0" err="1">
                <a:latin typeface="Corbel" panose="020B0503020204020204" pitchFamily="34" charset="0"/>
              </a:rPr>
              <a:t>there</a:t>
            </a:r>
            <a:r>
              <a:rPr lang="pt-PT" dirty="0">
                <a:latin typeface="Corbel" panose="020B0503020204020204" pitchFamily="34" charset="0"/>
              </a:rPr>
              <a:t> </a:t>
            </a:r>
            <a:r>
              <a:rPr lang="pt-PT" dirty="0" err="1">
                <a:latin typeface="Corbel" panose="020B0503020204020204" pitchFamily="34" charset="0"/>
              </a:rPr>
              <a:t>is</a:t>
            </a:r>
            <a:r>
              <a:rPr lang="pt-PT" dirty="0">
                <a:latin typeface="Corbel" panose="020B0503020204020204" pitchFamily="34" charset="0"/>
              </a:rPr>
              <a:t> </a:t>
            </a:r>
            <a:r>
              <a:rPr lang="pt-PT" dirty="0" err="1">
                <a:latin typeface="Corbel" panose="020B0503020204020204" pitchFamily="34" charset="0"/>
              </a:rPr>
              <a:t>only</a:t>
            </a:r>
            <a:r>
              <a:rPr lang="pt-PT" dirty="0">
                <a:latin typeface="Corbel" panose="020B0503020204020204" pitchFamily="34" charset="0"/>
              </a:rPr>
              <a:t> a </a:t>
            </a:r>
            <a:r>
              <a:rPr lang="pt-PT" dirty="0" err="1">
                <a:latin typeface="Corbel" panose="020B0503020204020204" pitchFamily="34" charset="0"/>
              </a:rPr>
              <a:t>small</a:t>
            </a:r>
            <a:r>
              <a:rPr lang="pt-PT" dirty="0">
                <a:latin typeface="Corbel" panose="020B0503020204020204" pitchFamily="34" charset="0"/>
              </a:rPr>
              <a:t> </a:t>
            </a:r>
            <a:r>
              <a:rPr lang="pt-PT" dirty="0" err="1">
                <a:latin typeface="Corbel" panose="020B0503020204020204" pitchFamily="34" charset="0"/>
              </a:rPr>
              <a:t>increase</a:t>
            </a:r>
            <a:r>
              <a:rPr lang="pt-PT" dirty="0">
                <a:latin typeface="Corbel" panose="020B0503020204020204" pitchFamily="34" charset="0"/>
              </a:rPr>
              <a:t> </a:t>
            </a:r>
            <a:r>
              <a:rPr lang="pt-PT" dirty="0" err="1">
                <a:latin typeface="Corbel" panose="020B0503020204020204" pitchFamily="34" charset="0"/>
              </a:rPr>
              <a:t>of</a:t>
            </a:r>
            <a:r>
              <a:rPr lang="pt-PT" dirty="0">
                <a:latin typeface="Corbel" panose="020B0503020204020204" pitchFamily="34" charset="0"/>
              </a:rPr>
              <a:t> 4 minutes.</a:t>
            </a:r>
          </a:p>
          <a:p>
            <a:pPr marL="285750" indent="-285750">
              <a:buFont typeface="Arial" panose="020B0604020202020204" pitchFamily="34" charset="0"/>
              <a:buChar char="•"/>
            </a:pPr>
            <a:endParaRPr lang="pt-PT" dirty="0">
              <a:latin typeface="Corbel" panose="020B0503020204020204" pitchFamily="34" charset="0"/>
            </a:endParaRPr>
          </a:p>
          <a:p>
            <a:pPr marL="285750" indent="-285750">
              <a:buFont typeface="Arial" panose="020B0604020202020204" pitchFamily="34" charset="0"/>
              <a:buChar char="•"/>
            </a:pPr>
            <a:r>
              <a:rPr lang="pt-PT" dirty="0">
                <a:latin typeface="Corbel" panose="020B0503020204020204" pitchFamily="34" charset="0"/>
              </a:rPr>
              <a:t>For 16 </a:t>
            </a:r>
            <a:r>
              <a:rPr lang="pt-PT" dirty="0" err="1">
                <a:latin typeface="Corbel" panose="020B0503020204020204" pitchFamily="34" charset="0"/>
              </a:rPr>
              <a:t>hosts</a:t>
            </a:r>
            <a:r>
              <a:rPr lang="pt-PT" dirty="0">
                <a:latin typeface="Corbel" panose="020B0503020204020204" pitchFamily="34" charset="0"/>
              </a:rPr>
              <a:t> </a:t>
            </a:r>
            <a:r>
              <a:rPr lang="pt-PT" dirty="0" err="1">
                <a:latin typeface="Corbel" panose="020B0503020204020204" pitchFamily="34" charset="0"/>
              </a:rPr>
              <a:t>the</a:t>
            </a:r>
            <a:r>
              <a:rPr lang="pt-PT" dirty="0">
                <a:latin typeface="Corbel" panose="020B0503020204020204" pitchFamily="34" charset="0"/>
              </a:rPr>
              <a:t> </a:t>
            </a:r>
            <a:r>
              <a:rPr lang="pt-PT" dirty="0" err="1">
                <a:latin typeface="Corbel" panose="020B0503020204020204" pitchFamily="34" charset="0"/>
              </a:rPr>
              <a:t>increase</a:t>
            </a:r>
            <a:r>
              <a:rPr lang="pt-PT" dirty="0">
                <a:latin typeface="Corbel" panose="020B0503020204020204" pitchFamily="34" charset="0"/>
              </a:rPr>
              <a:t> </a:t>
            </a:r>
            <a:r>
              <a:rPr lang="pt-PT" dirty="0" err="1">
                <a:latin typeface="Corbel" panose="020B0503020204020204" pitchFamily="34" charset="0"/>
              </a:rPr>
              <a:t>is</a:t>
            </a:r>
            <a:r>
              <a:rPr lang="pt-PT" dirty="0">
                <a:latin typeface="Corbel" panose="020B0503020204020204" pitchFamily="34" charset="0"/>
              </a:rPr>
              <a:t> more </a:t>
            </a:r>
            <a:r>
              <a:rPr lang="pt-PT" dirty="0" err="1">
                <a:latin typeface="Corbel" panose="020B0503020204020204" pitchFamily="34" charset="0"/>
              </a:rPr>
              <a:t>noticible</a:t>
            </a:r>
            <a:r>
              <a:rPr lang="pt-PT" dirty="0">
                <a:latin typeface="Corbel" panose="020B0503020204020204" pitchFamily="34" charset="0"/>
              </a:rPr>
              <a:t>.</a:t>
            </a:r>
          </a:p>
          <a:p>
            <a:pPr marL="285750" indent="-285750">
              <a:buFont typeface="Arial" panose="020B0604020202020204" pitchFamily="34" charset="0"/>
              <a:buChar char="•"/>
            </a:pPr>
            <a:endParaRPr lang="pt-PT" dirty="0">
              <a:latin typeface="Corbel" panose="020B0503020204020204" pitchFamily="34" charset="0"/>
            </a:endParaRPr>
          </a:p>
          <a:p>
            <a:pPr marL="285750" indent="-285750">
              <a:buFont typeface="Arial" panose="020B0604020202020204" pitchFamily="34" charset="0"/>
              <a:buChar char="•"/>
            </a:pPr>
            <a:r>
              <a:rPr lang="pt-PT" dirty="0">
                <a:latin typeface="Corbel" panose="020B0503020204020204" pitchFamily="34" charset="0"/>
              </a:rPr>
              <a:t>For 32 </a:t>
            </a:r>
            <a:r>
              <a:rPr lang="pt-PT" dirty="0" err="1">
                <a:latin typeface="Corbel" panose="020B0503020204020204" pitchFamily="34" charset="0"/>
              </a:rPr>
              <a:t>hosts</a:t>
            </a:r>
            <a:r>
              <a:rPr lang="pt-PT" dirty="0">
                <a:latin typeface="Corbel" panose="020B0503020204020204" pitchFamily="34" charset="0"/>
              </a:rPr>
              <a:t> </a:t>
            </a:r>
            <a:r>
              <a:rPr lang="pt-PT" dirty="0" err="1">
                <a:latin typeface="Corbel" panose="020B0503020204020204" pitchFamily="34" charset="0"/>
              </a:rPr>
              <a:t>the</a:t>
            </a:r>
            <a:r>
              <a:rPr lang="pt-PT" dirty="0">
                <a:latin typeface="Corbel" panose="020B0503020204020204" pitchFamily="34" charset="0"/>
              </a:rPr>
              <a:t> scan </a:t>
            </a:r>
            <a:r>
              <a:rPr lang="pt-PT" dirty="0" err="1">
                <a:latin typeface="Corbel" panose="020B0503020204020204" pitchFamily="34" charset="0"/>
              </a:rPr>
              <a:t>duration</a:t>
            </a:r>
            <a:r>
              <a:rPr lang="pt-PT" dirty="0">
                <a:latin typeface="Corbel" panose="020B0503020204020204" pitchFamily="34" charset="0"/>
              </a:rPr>
              <a:t> </a:t>
            </a:r>
            <a:r>
              <a:rPr lang="pt-PT" dirty="0" err="1">
                <a:latin typeface="Corbel" panose="020B0503020204020204" pitchFamily="34" charset="0"/>
              </a:rPr>
              <a:t>reaches</a:t>
            </a:r>
            <a:r>
              <a:rPr lang="pt-PT" dirty="0">
                <a:latin typeface="Corbel" panose="020B0503020204020204" pitchFamily="34" charset="0"/>
              </a:rPr>
              <a:t> 49 minutes!</a:t>
            </a:r>
          </a:p>
        </p:txBody>
      </p:sp>
      <p:sp>
        <p:nvSpPr>
          <p:cNvPr id="11" name="Oval 10">
            <a:extLst>
              <a:ext uri="{FF2B5EF4-FFF2-40B4-BE49-F238E27FC236}">
                <a16:creationId xmlns:a16="http://schemas.microsoft.com/office/drawing/2014/main" id="{4E560A00-06E3-3D77-40F7-25898B855A85}"/>
              </a:ext>
            </a:extLst>
          </p:cNvPr>
          <p:cNvSpPr/>
          <p:nvPr/>
        </p:nvSpPr>
        <p:spPr>
          <a:xfrm rot="21366341">
            <a:off x="1437873" y="3435986"/>
            <a:ext cx="2838450" cy="34340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Seta: Para Baixo 11">
            <a:extLst>
              <a:ext uri="{FF2B5EF4-FFF2-40B4-BE49-F238E27FC236}">
                <a16:creationId xmlns:a16="http://schemas.microsoft.com/office/drawing/2014/main" id="{F82483EB-CA73-283B-4E80-1963608B1AC6}"/>
              </a:ext>
            </a:extLst>
          </p:cNvPr>
          <p:cNvSpPr/>
          <p:nvPr/>
        </p:nvSpPr>
        <p:spPr>
          <a:xfrm>
            <a:off x="4495800" y="2667000"/>
            <a:ext cx="171450" cy="428625"/>
          </a:xfrm>
          <a:prstGeom prst="downArrow">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Seta: Para Baixo 12">
            <a:extLst>
              <a:ext uri="{FF2B5EF4-FFF2-40B4-BE49-F238E27FC236}">
                <a16:creationId xmlns:a16="http://schemas.microsoft.com/office/drawing/2014/main" id="{C03D1C13-A082-220E-5CEA-76B457C462EB}"/>
              </a:ext>
            </a:extLst>
          </p:cNvPr>
          <p:cNvSpPr/>
          <p:nvPr/>
        </p:nvSpPr>
        <p:spPr>
          <a:xfrm>
            <a:off x="5238750" y="1827569"/>
            <a:ext cx="171450" cy="428625"/>
          </a:xfrm>
          <a:prstGeom prst="downArrow">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CaixaDeTexto 13">
            <a:extLst>
              <a:ext uri="{FF2B5EF4-FFF2-40B4-BE49-F238E27FC236}">
                <a16:creationId xmlns:a16="http://schemas.microsoft.com/office/drawing/2014/main" id="{95A47576-B3D3-655A-3BC9-CC6CC60B09E7}"/>
              </a:ext>
            </a:extLst>
          </p:cNvPr>
          <p:cNvSpPr txBox="1"/>
          <p:nvPr/>
        </p:nvSpPr>
        <p:spPr>
          <a:xfrm>
            <a:off x="7182480" y="4840459"/>
            <a:ext cx="3476721" cy="523220"/>
          </a:xfrm>
          <a:prstGeom prst="rect">
            <a:avLst/>
          </a:prstGeom>
          <a:noFill/>
        </p:spPr>
        <p:txBody>
          <a:bodyPr wrap="none" rtlCol="0">
            <a:spAutoFit/>
          </a:bodyPr>
          <a:lstStyle/>
          <a:p>
            <a:r>
              <a:rPr lang="pt-PT" sz="2800" dirty="0" err="1"/>
              <a:t>What</a:t>
            </a:r>
            <a:r>
              <a:rPr lang="pt-PT" sz="2800" dirty="0"/>
              <a:t> can </a:t>
            </a:r>
            <a:r>
              <a:rPr lang="pt-PT" sz="2800" dirty="0" err="1"/>
              <a:t>explain</a:t>
            </a:r>
            <a:r>
              <a:rPr lang="pt-PT" sz="2800" dirty="0"/>
              <a:t> </a:t>
            </a:r>
            <a:r>
              <a:rPr lang="pt-PT" sz="2800" dirty="0" err="1"/>
              <a:t>this</a:t>
            </a:r>
            <a:r>
              <a:rPr lang="pt-PT" sz="2800" dirty="0"/>
              <a:t>?</a:t>
            </a:r>
          </a:p>
        </p:txBody>
      </p:sp>
      <p:sp>
        <p:nvSpPr>
          <p:cNvPr id="8" name="CaixaDeTexto 7">
            <a:extLst>
              <a:ext uri="{FF2B5EF4-FFF2-40B4-BE49-F238E27FC236}">
                <a16:creationId xmlns:a16="http://schemas.microsoft.com/office/drawing/2014/main" id="{7840593D-281D-C303-4F6E-EAFA950957E3}"/>
              </a:ext>
            </a:extLst>
          </p:cNvPr>
          <p:cNvSpPr txBox="1"/>
          <p:nvPr/>
        </p:nvSpPr>
        <p:spPr>
          <a:xfrm>
            <a:off x="8994920" y="586188"/>
            <a:ext cx="3123099" cy="954107"/>
          </a:xfrm>
          <a:prstGeom prst="rect">
            <a:avLst/>
          </a:prstGeom>
          <a:noFill/>
        </p:spPr>
        <p:txBody>
          <a:bodyPr wrap="none" rtlCol="0">
            <a:spAutoFit/>
          </a:bodyPr>
          <a:lstStyle/>
          <a:p>
            <a:r>
              <a:rPr lang="pt-PT" sz="1400" dirty="0">
                <a:solidFill>
                  <a:schemeClr val="accent2"/>
                </a:solidFill>
                <a:latin typeface="Corbel" panose="020B0503020204020204" pitchFamily="34" charset="0"/>
              </a:rPr>
              <a:t>RQ1</a:t>
            </a:r>
            <a:r>
              <a:rPr lang="pt-PT" sz="1400" dirty="0">
                <a:latin typeface="Corbel" panose="020B0503020204020204" pitchFamily="34" charset="0"/>
              </a:rPr>
              <a:t> - </a:t>
            </a:r>
            <a:r>
              <a:rPr lang="pt-PT" sz="1400" dirty="0" err="1">
                <a:latin typeface="Corbel" panose="020B0503020204020204" pitchFamily="34" charset="0"/>
              </a:rPr>
              <a:t>How</a:t>
            </a:r>
            <a:r>
              <a:rPr lang="pt-PT" sz="1400" dirty="0">
                <a:latin typeface="Corbel" panose="020B0503020204020204" pitchFamily="34" charset="0"/>
              </a:rPr>
              <a:t> to </a:t>
            </a:r>
            <a:r>
              <a:rPr lang="pt-PT" sz="1400" dirty="0" err="1">
                <a:latin typeface="Corbel" panose="020B0503020204020204" pitchFamily="34" charset="0"/>
              </a:rPr>
              <a:t>automate</a:t>
            </a:r>
            <a:r>
              <a:rPr lang="pt-PT" sz="1400" dirty="0">
                <a:latin typeface="Corbel" panose="020B0503020204020204" pitchFamily="34" charset="0"/>
              </a:rPr>
              <a:t> </a:t>
            </a:r>
            <a:r>
              <a:rPr lang="pt-PT" sz="1400" dirty="0" err="1">
                <a:latin typeface="Corbel" panose="020B0503020204020204" pitchFamily="34" charset="0"/>
              </a:rPr>
              <a:t>detection</a:t>
            </a:r>
            <a:r>
              <a:rPr lang="pt-PT" sz="1400" dirty="0">
                <a:latin typeface="Corbel" panose="020B0503020204020204" pitchFamily="34" charset="0"/>
              </a:rPr>
              <a:t>?</a:t>
            </a:r>
          </a:p>
          <a:p>
            <a:r>
              <a:rPr lang="pt-PT" sz="1400" dirty="0">
                <a:solidFill>
                  <a:schemeClr val="accent2"/>
                </a:solidFill>
                <a:latin typeface="Corbel" panose="020B0503020204020204" pitchFamily="34" charset="0"/>
              </a:rPr>
              <a:t>RQ2</a:t>
            </a:r>
            <a:r>
              <a:rPr lang="pt-PT" sz="1400" dirty="0">
                <a:latin typeface="Corbel" panose="020B0503020204020204" pitchFamily="34" charset="0"/>
              </a:rPr>
              <a:t> - </a:t>
            </a:r>
            <a:r>
              <a:rPr lang="pt-PT" sz="1400" dirty="0" err="1">
                <a:latin typeface="Corbel" panose="020B0503020204020204" pitchFamily="34" charset="0"/>
              </a:rPr>
              <a:t>Detection</a:t>
            </a:r>
            <a:r>
              <a:rPr lang="pt-PT" sz="1400" dirty="0">
                <a:latin typeface="Corbel" panose="020B0503020204020204" pitchFamily="34" charset="0"/>
              </a:rPr>
              <a:t> </a:t>
            </a:r>
            <a:r>
              <a:rPr lang="pt-PT" sz="1400" dirty="0" err="1">
                <a:latin typeface="Corbel" panose="020B0503020204020204" pitchFamily="34" charset="0"/>
              </a:rPr>
              <a:t>scalable</a:t>
            </a:r>
            <a:r>
              <a:rPr lang="pt-PT" sz="1400" dirty="0">
                <a:latin typeface="Corbel" panose="020B0503020204020204" pitchFamily="34" charset="0"/>
              </a:rPr>
              <a:t>?</a:t>
            </a:r>
          </a:p>
          <a:p>
            <a:r>
              <a:rPr lang="pt-PT" sz="1400" dirty="0">
                <a:solidFill>
                  <a:schemeClr val="accent2"/>
                </a:solidFill>
                <a:latin typeface="Corbel" panose="020B0503020204020204" pitchFamily="34" charset="0"/>
              </a:rPr>
              <a:t>RQ3</a:t>
            </a:r>
            <a:r>
              <a:rPr lang="pt-PT" sz="1400" dirty="0">
                <a:latin typeface="Corbel" panose="020B0503020204020204" pitchFamily="34" charset="0"/>
              </a:rPr>
              <a:t> – SDN </a:t>
            </a:r>
            <a:r>
              <a:rPr lang="pt-PT" sz="1400" dirty="0" err="1">
                <a:latin typeface="Corbel" panose="020B0503020204020204" pitchFamily="34" charset="0"/>
              </a:rPr>
              <a:t>controller</a:t>
            </a:r>
            <a:r>
              <a:rPr lang="pt-PT" sz="1400" dirty="0">
                <a:latin typeface="Corbel" panose="020B0503020204020204" pitchFamily="34" charset="0"/>
              </a:rPr>
              <a:t> </a:t>
            </a:r>
            <a:r>
              <a:rPr lang="pt-PT" sz="1400" dirty="0" err="1">
                <a:latin typeface="Corbel" panose="020B0503020204020204" pitchFamily="34" charset="0"/>
              </a:rPr>
              <a:t>enhance</a:t>
            </a:r>
            <a:r>
              <a:rPr lang="pt-PT" sz="1400" dirty="0">
                <a:latin typeface="Corbel" panose="020B0503020204020204" pitchFamily="34" charset="0"/>
              </a:rPr>
              <a:t> </a:t>
            </a:r>
            <a:r>
              <a:rPr lang="pt-PT" sz="1400" dirty="0" err="1">
                <a:latin typeface="Corbel" panose="020B0503020204020204" pitchFamily="34" charset="0"/>
              </a:rPr>
              <a:t>security</a:t>
            </a:r>
            <a:r>
              <a:rPr lang="pt-PT" sz="1400" dirty="0">
                <a:latin typeface="Corbel" panose="020B0503020204020204" pitchFamily="34" charset="0"/>
              </a:rPr>
              <a:t>?</a:t>
            </a:r>
          </a:p>
          <a:p>
            <a:r>
              <a:rPr lang="pt-PT" sz="1400" dirty="0">
                <a:solidFill>
                  <a:schemeClr val="accent2"/>
                </a:solidFill>
                <a:latin typeface="Corbel" panose="020B0503020204020204" pitchFamily="34" charset="0"/>
              </a:rPr>
              <a:t>RQ4</a:t>
            </a:r>
            <a:r>
              <a:rPr lang="pt-PT" sz="1400" dirty="0">
                <a:latin typeface="Corbel" panose="020B0503020204020204" pitchFamily="34" charset="0"/>
              </a:rPr>
              <a:t> – </a:t>
            </a:r>
            <a:r>
              <a:rPr lang="pt-PT" sz="1400" dirty="0" err="1">
                <a:latin typeface="Corbel" panose="020B0503020204020204" pitchFamily="34" charset="0"/>
              </a:rPr>
              <a:t>Timely</a:t>
            </a:r>
            <a:r>
              <a:rPr lang="pt-PT" sz="1400" dirty="0">
                <a:latin typeface="Corbel" panose="020B0503020204020204" pitchFamily="34" charset="0"/>
              </a:rPr>
              <a:t> </a:t>
            </a:r>
            <a:r>
              <a:rPr lang="pt-PT" sz="1400" dirty="0" err="1">
                <a:latin typeface="Corbel" panose="020B0503020204020204" pitchFamily="34" charset="0"/>
              </a:rPr>
              <a:t>deployment</a:t>
            </a:r>
            <a:r>
              <a:rPr lang="pt-PT" sz="1400" dirty="0">
                <a:latin typeface="Corbel" panose="020B0503020204020204" pitchFamily="34" charset="0"/>
              </a:rPr>
              <a:t>?</a:t>
            </a:r>
          </a:p>
        </p:txBody>
      </p:sp>
      <p:sp>
        <p:nvSpPr>
          <p:cNvPr id="9" name="Chaveta à esquerda 8">
            <a:extLst>
              <a:ext uri="{FF2B5EF4-FFF2-40B4-BE49-F238E27FC236}">
                <a16:creationId xmlns:a16="http://schemas.microsoft.com/office/drawing/2014/main" id="{FD13B5DB-1621-B292-C6CB-CB219B536C54}"/>
              </a:ext>
            </a:extLst>
          </p:cNvPr>
          <p:cNvSpPr/>
          <p:nvPr/>
        </p:nvSpPr>
        <p:spPr>
          <a:xfrm>
            <a:off x="8905872" y="599768"/>
            <a:ext cx="177168" cy="481264"/>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Tree>
    <p:extLst>
      <p:ext uri="{BB962C8B-B14F-4D97-AF65-F5344CB8AC3E}">
        <p14:creationId xmlns:p14="http://schemas.microsoft.com/office/powerpoint/2010/main" val="101934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9126F-4F96-87A7-90B2-3A28BB2129F9}"/>
            </a:ext>
          </a:extLst>
        </p:cNvPr>
        <p:cNvGrpSpPr/>
        <p:nvPr/>
      </p:nvGrpSpPr>
      <p:grpSpPr>
        <a:xfrm>
          <a:off x="0" y="0"/>
          <a:ext cx="0" cy="0"/>
          <a:chOff x="0" y="0"/>
          <a:chExt cx="0" cy="0"/>
        </a:xfrm>
      </p:grpSpPr>
      <p:sp>
        <p:nvSpPr>
          <p:cNvPr id="2" name="Marcador de Posição do Número do Diapositivo 1">
            <a:extLst>
              <a:ext uri="{FF2B5EF4-FFF2-40B4-BE49-F238E27FC236}">
                <a16:creationId xmlns:a16="http://schemas.microsoft.com/office/drawing/2014/main" id="{7984F2D8-0F4D-FEDA-DDD7-F855754B7F3A}"/>
              </a:ext>
            </a:extLst>
          </p:cNvPr>
          <p:cNvSpPr>
            <a:spLocks noGrp="1"/>
          </p:cNvSpPr>
          <p:nvPr>
            <p:ph type="sldNum" sz="quarter" idx="12"/>
          </p:nvPr>
        </p:nvSpPr>
        <p:spPr/>
        <p:txBody>
          <a:bodyPr/>
          <a:lstStyle/>
          <a:p>
            <a:fld id="{4FAB73BC-B049-4115-A692-8D63A059BFB8}" type="slidenum">
              <a:rPr lang="en-US" smtClean="0"/>
              <a:pPr/>
              <a:t>22</a:t>
            </a:fld>
            <a:endParaRPr lang="en-US" dirty="0"/>
          </a:p>
        </p:txBody>
      </p:sp>
      <p:sp>
        <p:nvSpPr>
          <p:cNvPr id="3" name="Título 2">
            <a:extLst>
              <a:ext uri="{FF2B5EF4-FFF2-40B4-BE49-F238E27FC236}">
                <a16:creationId xmlns:a16="http://schemas.microsoft.com/office/drawing/2014/main" id="{A2B10AA2-B738-21A5-B72D-BC5754018216}"/>
              </a:ext>
            </a:extLst>
          </p:cNvPr>
          <p:cNvSpPr>
            <a:spLocks noGrp="1"/>
          </p:cNvSpPr>
          <p:nvPr>
            <p:ph type="title" idx="4294967295"/>
          </p:nvPr>
        </p:nvSpPr>
        <p:spPr>
          <a:xfrm>
            <a:off x="498070" y="533400"/>
            <a:ext cx="10058400" cy="641350"/>
          </a:xfrm>
        </p:spPr>
        <p:txBody>
          <a:bodyPr>
            <a:normAutofit/>
          </a:bodyPr>
          <a:lstStyle/>
          <a:p>
            <a:r>
              <a:rPr lang="pt-PT" sz="2800" b="1" dirty="0" err="1">
                <a:solidFill>
                  <a:srgbClr val="0070C0"/>
                </a:solidFill>
                <a:latin typeface="Consolas" panose="020B0609020204030204" pitchFamily="49" charset="0"/>
              </a:rPr>
              <a:t>Results</a:t>
            </a:r>
            <a:endParaRPr lang="pt-PT" sz="2800" b="1" dirty="0">
              <a:solidFill>
                <a:srgbClr val="0070C0"/>
              </a:solidFill>
              <a:latin typeface="Consolas" panose="020B0609020204030204" pitchFamily="49" charset="0"/>
            </a:endParaRPr>
          </a:p>
        </p:txBody>
      </p:sp>
      <p:pic>
        <p:nvPicPr>
          <p:cNvPr id="4" name="Picture 2" descr="Uma imagem com texto, captura de ecrã, Tipo de letra, Gráficos&#10;&#10;Descrição gerada automaticamente">
            <a:extLst>
              <a:ext uri="{FF2B5EF4-FFF2-40B4-BE49-F238E27FC236}">
                <a16:creationId xmlns:a16="http://schemas.microsoft.com/office/drawing/2014/main" id="{3C7D1991-1109-A1C2-C022-4E4955454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2841" y="-55162"/>
            <a:ext cx="2349159" cy="64135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9">
            <a:extLst>
              <a:ext uri="{FF2B5EF4-FFF2-40B4-BE49-F238E27FC236}">
                <a16:creationId xmlns:a16="http://schemas.microsoft.com/office/drawing/2014/main" id="{82813493-3205-CEB3-7B34-0B988FFE18C8}"/>
              </a:ext>
            </a:extLst>
          </p:cNvPr>
          <p:cNvSpPr txBox="1"/>
          <p:nvPr/>
        </p:nvSpPr>
        <p:spPr>
          <a:xfrm>
            <a:off x="498070" y="1193800"/>
            <a:ext cx="11480026" cy="40011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GB" sz="20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CPU</a:t>
            </a:r>
          </a:p>
        </p:txBody>
      </p:sp>
      <p:pic>
        <p:nvPicPr>
          <p:cNvPr id="8" name="Imagem 7">
            <a:extLst>
              <a:ext uri="{FF2B5EF4-FFF2-40B4-BE49-F238E27FC236}">
                <a16:creationId xmlns:a16="http://schemas.microsoft.com/office/drawing/2014/main" id="{E5A56828-CCEF-B7CA-FB5B-6AE6E5D1B5CB}"/>
              </a:ext>
            </a:extLst>
          </p:cNvPr>
          <p:cNvPicPr>
            <a:picLocks noChangeAspect="1"/>
          </p:cNvPicPr>
          <p:nvPr/>
        </p:nvPicPr>
        <p:blipFill>
          <a:blip r:embed="rId4"/>
          <a:stretch>
            <a:fillRect/>
          </a:stretch>
        </p:blipFill>
        <p:spPr>
          <a:xfrm>
            <a:off x="6451092" y="1688695"/>
            <a:ext cx="5216930" cy="3131611"/>
          </a:xfrm>
          <a:prstGeom prst="rect">
            <a:avLst/>
          </a:prstGeom>
        </p:spPr>
      </p:pic>
      <p:sp>
        <p:nvSpPr>
          <p:cNvPr id="9" name="CaixaDeTexto 8">
            <a:extLst>
              <a:ext uri="{FF2B5EF4-FFF2-40B4-BE49-F238E27FC236}">
                <a16:creationId xmlns:a16="http://schemas.microsoft.com/office/drawing/2014/main" id="{9EA7F9F0-C3C3-176D-7C18-456D6C5E0845}"/>
              </a:ext>
            </a:extLst>
          </p:cNvPr>
          <p:cNvSpPr txBox="1"/>
          <p:nvPr/>
        </p:nvSpPr>
        <p:spPr>
          <a:xfrm>
            <a:off x="8769253" y="4845931"/>
            <a:ext cx="619080" cy="369332"/>
          </a:xfrm>
          <a:prstGeom prst="rect">
            <a:avLst/>
          </a:prstGeom>
          <a:noFill/>
        </p:spPr>
        <p:txBody>
          <a:bodyPr wrap="none" rtlCol="0">
            <a:spAutoFit/>
          </a:bodyPr>
          <a:lstStyle/>
          <a:p>
            <a:r>
              <a:rPr lang="pt-PT" b="1" dirty="0">
                <a:latin typeface="Corbel" panose="020B0503020204020204" pitchFamily="34" charset="0"/>
              </a:rPr>
              <a:t>CPU</a:t>
            </a:r>
          </a:p>
        </p:txBody>
      </p:sp>
      <p:sp>
        <p:nvSpPr>
          <p:cNvPr id="12" name="CaixaDeTexto 11">
            <a:extLst>
              <a:ext uri="{FF2B5EF4-FFF2-40B4-BE49-F238E27FC236}">
                <a16:creationId xmlns:a16="http://schemas.microsoft.com/office/drawing/2014/main" id="{F2387A42-9ECF-906B-8472-4AD357662611}"/>
              </a:ext>
            </a:extLst>
          </p:cNvPr>
          <p:cNvSpPr txBox="1"/>
          <p:nvPr/>
        </p:nvSpPr>
        <p:spPr>
          <a:xfrm>
            <a:off x="638278" y="5256083"/>
            <a:ext cx="1194558" cy="646331"/>
          </a:xfrm>
          <a:prstGeom prst="rect">
            <a:avLst/>
          </a:prstGeom>
          <a:noFill/>
        </p:spPr>
        <p:txBody>
          <a:bodyPr wrap="none" rtlCol="0">
            <a:spAutoFit/>
          </a:bodyPr>
          <a:lstStyle/>
          <a:p>
            <a:pPr algn="ctr"/>
            <a:r>
              <a:rPr lang="pt-PT" dirty="0">
                <a:latin typeface="Corbel" panose="020B0503020204020204" pitchFamily="34" charset="0"/>
              </a:rPr>
              <a:t>CPU </a:t>
            </a:r>
          </a:p>
          <a:p>
            <a:pPr algn="ctr"/>
            <a:r>
              <a:rPr lang="pt-PT" dirty="0" err="1">
                <a:latin typeface="Corbel" panose="020B0503020204020204" pitchFamily="34" charset="0"/>
              </a:rPr>
              <a:t>Saturation</a:t>
            </a:r>
            <a:endParaRPr lang="pt-PT" dirty="0">
              <a:latin typeface="Corbel" panose="020B0503020204020204" pitchFamily="34" charset="0"/>
            </a:endParaRPr>
          </a:p>
        </p:txBody>
      </p:sp>
      <p:sp>
        <p:nvSpPr>
          <p:cNvPr id="13" name="CaixaDeTexto 12">
            <a:extLst>
              <a:ext uri="{FF2B5EF4-FFF2-40B4-BE49-F238E27FC236}">
                <a16:creationId xmlns:a16="http://schemas.microsoft.com/office/drawing/2014/main" id="{F4B25267-D716-719D-1E29-29A4663D26D1}"/>
              </a:ext>
            </a:extLst>
          </p:cNvPr>
          <p:cNvSpPr txBox="1"/>
          <p:nvPr/>
        </p:nvSpPr>
        <p:spPr>
          <a:xfrm>
            <a:off x="3146256" y="5256083"/>
            <a:ext cx="2195419" cy="646331"/>
          </a:xfrm>
          <a:prstGeom prst="rect">
            <a:avLst/>
          </a:prstGeom>
          <a:noFill/>
        </p:spPr>
        <p:txBody>
          <a:bodyPr wrap="square" rtlCol="0">
            <a:spAutoFit/>
          </a:bodyPr>
          <a:lstStyle/>
          <a:p>
            <a:pPr algn="ctr"/>
            <a:r>
              <a:rPr lang="pt-PT" dirty="0" err="1">
                <a:latin typeface="Corbel" panose="020B0503020204020204" pitchFamily="34" charset="0"/>
              </a:rPr>
              <a:t>Difficult</a:t>
            </a:r>
            <a:r>
              <a:rPr lang="pt-PT" dirty="0">
                <a:latin typeface="Corbel" panose="020B0503020204020204" pitchFamily="34" charset="0"/>
              </a:rPr>
              <a:t> to </a:t>
            </a:r>
            <a:r>
              <a:rPr lang="pt-PT" dirty="0" err="1">
                <a:latin typeface="Corbel" panose="020B0503020204020204" pitchFamily="34" charset="0"/>
              </a:rPr>
              <a:t>promptly</a:t>
            </a:r>
            <a:r>
              <a:rPr lang="pt-PT" dirty="0">
                <a:latin typeface="Corbel" panose="020B0503020204020204" pitchFamily="34" charset="0"/>
              </a:rPr>
              <a:t> serve </a:t>
            </a:r>
            <a:r>
              <a:rPr lang="pt-PT" dirty="0" err="1">
                <a:latin typeface="Corbel" panose="020B0503020204020204" pitchFamily="34" charset="0"/>
              </a:rPr>
              <a:t>all</a:t>
            </a:r>
            <a:r>
              <a:rPr lang="pt-PT" dirty="0">
                <a:latin typeface="Corbel" panose="020B0503020204020204" pitchFamily="34" charset="0"/>
              </a:rPr>
              <a:t> </a:t>
            </a:r>
            <a:r>
              <a:rPr lang="pt-PT" dirty="0" err="1">
                <a:latin typeface="Corbel" panose="020B0503020204020204" pitchFamily="34" charset="0"/>
              </a:rPr>
              <a:t>hosts</a:t>
            </a:r>
            <a:endParaRPr lang="pt-PT" dirty="0">
              <a:latin typeface="Corbel" panose="020B0503020204020204" pitchFamily="34" charset="0"/>
            </a:endParaRPr>
          </a:p>
        </p:txBody>
      </p:sp>
      <p:sp>
        <p:nvSpPr>
          <p:cNvPr id="14" name="Seta: Para a Direita 13">
            <a:extLst>
              <a:ext uri="{FF2B5EF4-FFF2-40B4-BE49-F238E27FC236}">
                <a16:creationId xmlns:a16="http://schemas.microsoft.com/office/drawing/2014/main" id="{E74DD95D-FB09-8C92-3CE3-336634030EDC}"/>
              </a:ext>
            </a:extLst>
          </p:cNvPr>
          <p:cNvSpPr/>
          <p:nvPr/>
        </p:nvSpPr>
        <p:spPr>
          <a:xfrm>
            <a:off x="2041871" y="5433457"/>
            <a:ext cx="895350" cy="2915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Seta: Para a Direita 14">
            <a:extLst>
              <a:ext uri="{FF2B5EF4-FFF2-40B4-BE49-F238E27FC236}">
                <a16:creationId xmlns:a16="http://schemas.microsoft.com/office/drawing/2014/main" id="{D0C504CE-F2C8-87B3-AC60-8538A9BDDC62}"/>
              </a:ext>
            </a:extLst>
          </p:cNvPr>
          <p:cNvSpPr/>
          <p:nvPr/>
        </p:nvSpPr>
        <p:spPr>
          <a:xfrm>
            <a:off x="5671005" y="5433457"/>
            <a:ext cx="895350" cy="2915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CaixaDeTexto 15">
            <a:extLst>
              <a:ext uri="{FF2B5EF4-FFF2-40B4-BE49-F238E27FC236}">
                <a16:creationId xmlns:a16="http://schemas.microsoft.com/office/drawing/2014/main" id="{A517A38A-DC62-C5ED-DDE4-B1C9B1B4CCBB}"/>
              </a:ext>
            </a:extLst>
          </p:cNvPr>
          <p:cNvSpPr txBox="1"/>
          <p:nvPr/>
        </p:nvSpPr>
        <p:spPr>
          <a:xfrm>
            <a:off x="6783899" y="5217209"/>
            <a:ext cx="1585690" cy="646331"/>
          </a:xfrm>
          <a:prstGeom prst="rect">
            <a:avLst/>
          </a:prstGeom>
          <a:noFill/>
        </p:spPr>
        <p:txBody>
          <a:bodyPr wrap="none" rtlCol="0">
            <a:spAutoFit/>
          </a:bodyPr>
          <a:lstStyle/>
          <a:p>
            <a:pPr algn="ctr"/>
            <a:r>
              <a:rPr lang="pt-PT" dirty="0">
                <a:latin typeface="Corbel" panose="020B0503020204020204" pitchFamily="34" charset="0"/>
              </a:rPr>
              <a:t>Scan </a:t>
            </a:r>
            <a:r>
              <a:rPr lang="pt-PT" dirty="0" err="1">
                <a:latin typeface="Corbel" panose="020B0503020204020204" pitchFamily="34" charset="0"/>
              </a:rPr>
              <a:t>Duration</a:t>
            </a:r>
            <a:r>
              <a:rPr lang="pt-PT" dirty="0">
                <a:latin typeface="Corbel" panose="020B0503020204020204" pitchFamily="34" charset="0"/>
              </a:rPr>
              <a:t> </a:t>
            </a:r>
            <a:br>
              <a:rPr lang="pt-PT" dirty="0">
                <a:latin typeface="Corbel" panose="020B0503020204020204" pitchFamily="34" charset="0"/>
              </a:rPr>
            </a:br>
            <a:r>
              <a:rPr lang="pt-PT" dirty="0" err="1">
                <a:latin typeface="Corbel" panose="020B0503020204020204" pitchFamily="34" charset="0"/>
              </a:rPr>
              <a:t>Increases</a:t>
            </a:r>
            <a:endParaRPr lang="pt-PT" dirty="0">
              <a:latin typeface="Corbel" panose="020B0503020204020204" pitchFamily="34" charset="0"/>
            </a:endParaRPr>
          </a:p>
        </p:txBody>
      </p:sp>
      <p:sp>
        <p:nvSpPr>
          <p:cNvPr id="18" name="CaixaDeTexto 17">
            <a:extLst>
              <a:ext uri="{FF2B5EF4-FFF2-40B4-BE49-F238E27FC236}">
                <a16:creationId xmlns:a16="http://schemas.microsoft.com/office/drawing/2014/main" id="{A22049E5-861A-21F9-48B7-B3F077B15BBE}"/>
              </a:ext>
            </a:extLst>
          </p:cNvPr>
          <p:cNvSpPr txBox="1"/>
          <p:nvPr/>
        </p:nvSpPr>
        <p:spPr>
          <a:xfrm>
            <a:off x="638278" y="2355859"/>
            <a:ext cx="5554726" cy="1477328"/>
          </a:xfrm>
          <a:prstGeom prst="rect">
            <a:avLst/>
          </a:prstGeom>
          <a:noFill/>
        </p:spPr>
        <p:txBody>
          <a:bodyPr wrap="none" rtlCol="0">
            <a:spAutoFit/>
          </a:bodyPr>
          <a:lstStyle/>
          <a:p>
            <a:pPr marL="285750" indent="-285750">
              <a:buFont typeface="Arial" panose="020B0604020202020204" pitchFamily="34" charset="0"/>
              <a:buChar char="•"/>
            </a:pPr>
            <a:r>
              <a:rPr lang="pt-PT" dirty="0">
                <a:latin typeface="Corbel" panose="020B0503020204020204" pitchFamily="34" charset="0"/>
              </a:rPr>
              <a:t>For 4 </a:t>
            </a:r>
            <a:r>
              <a:rPr lang="pt-PT" dirty="0" err="1">
                <a:latin typeface="Corbel" panose="020B0503020204020204" pitchFamily="34" charset="0"/>
              </a:rPr>
              <a:t>hosts</a:t>
            </a:r>
            <a:r>
              <a:rPr lang="pt-PT" dirty="0">
                <a:latin typeface="Corbel" panose="020B0503020204020204" pitchFamily="34" charset="0"/>
              </a:rPr>
              <a:t> </a:t>
            </a:r>
            <a:r>
              <a:rPr lang="pt-PT" dirty="0" err="1">
                <a:latin typeface="Corbel" panose="020B0503020204020204" pitchFamily="34" charset="0"/>
              </a:rPr>
              <a:t>the</a:t>
            </a:r>
            <a:r>
              <a:rPr lang="pt-PT" dirty="0">
                <a:latin typeface="Corbel" panose="020B0503020204020204" pitchFamily="34" charset="0"/>
              </a:rPr>
              <a:t> CPU </a:t>
            </a:r>
            <a:r>
              <a:rPr lang="pt-PT" dirty="0" err="1">
                <a:latin typeface="Corbel" panose="020B0503020204020204" pitchFamily="34" charset="0"/>
              </a:rPr>
              <a:t>only</a:t>
            </a:r>
            <a:r>
              <a:rPr lang="pt-PT" dirty="0">
                <a:latin typeface="Corbel" panose="020B0503020204020204" pitchFamily="34" charset="0"/>
              </a:rPr>
              <a:t> </a:t>
            </a:r>
            <a:r>
              <a:rPr lang="pt-PT" dirty="0" err="1">
                <a:latin typeface="Corbel" panose="020B0503020204020204" pitchFamily="34" charset="0"/>
              </a:rPr>
              <a:t>saturates</a:t>
            </a:r>
            <a:r>
              <a:rPr lang="pt-PT" dirty="0">
                <a:latin typeface="Corbel" panose="020B0503020204020204" pitchFamily="34" charset="0"/>
              </a:rPr>
              <a:t> </a:t>
            </a:r>
            <a:r>
              <a:rPr lang="pt-PT" dirty="0" err="1">
                <a:latin typeface="Corbel" panose="020B0503020204020204" pitchFamily="34" charset="0"/>
              </a:rPr>
              <a:t>one</a:t>
            </a:r>
            <a:r>
              <a:rPr lang="pt-PT" dirty="0">
                <a:latin typeface="Corbel" panose="020B0503020204020204" pitchFamily="34" charset="0"/>
              </a:rPr>
              <a:t> single time.</a:t>
            </a:r>
          </a:p>
          <a:p>
            <a:pPr marL="285750" indent="-285750">
              <a:buFont typeface="Arial" panose="020B0604020202020204" pitchFamily="34" charset="0"/>
              <a:buChar char="•"/>
            </a:pPr>
            <a:endParaRPr lang="pt-PT" dirty="0">
              <a:latin typeface="Corbel" panose="020B0503020204020204" pitchFamily="34" charset="0"/>
            </a:endParaRPr>
          </a:p>
          <a:p>
            <a:pPr marL="285750" indent="-285750">
              <a:buFont typeface="Arial" panose="020B0604020202020204" pitchFamily="34" charset="0"/>
              <a:buChar char="•"/>
            </a:pPr>
            <a:r>
              <a:rPr lang="pt-PT" dirty="0">
                <a:latin typeface="Corbel" panose="020B0503020204020204" pitchFamily="34" charset="0"/>
              </a:rPr>
              <a:t>For 16 </a:t>
            </a:r>
            <a:r>
              <a:rPr lang="pt-PT" dirty="0" err="1">
                <a:latin typeface="Corbel" panose="020B0503020204020204" pitchFamily="34" charset="0"/>
              </a:rPr>
              <a:t>hosts</a:t>
            </a:r>
            <a:r>
              <a:rPr lang="pt-PT" dirty="0">
                <a:latin typeface="Corbel" panose="020B0503020204020204" pitchFamily="34" charset="0"/>
              </a:rPr>
              <a:t> </a:t>
            </a:r>
            <a:r>
              <a:rPr lang="pt-PT" dirty="0" err="1">
                <a:latin typeface="Corbel" panose="020B0503020204020204" pitchFamily="34" charset="0"/>
              </a:rPr>
              <a:t>the</a:t>
            </a:r>
            <a:r>
              <a:rPr lang="pt-PT" dirty="0">
                <a:latin typeface="Corbel" panose="020B0503020204020204" pitchFamily="34" charset="0"/>
              </a:rPr>
              <a:t> </a:t>
            </a:r>
            <a:r>
              <a:rPr lang="pt-PT" dirty="0" err="1">
                <a:latin typeface="Corbel" panose="020B0503020204020204" pitchFamily="34" charset="0"/>
              </a:rPr>
              <a:t>system</a:t>
            </a:r>
            <a:r>
              <a:rPr lang="pt-PT" dirty="0">
                <a:latin typeface="Corbel" panose="020B0503020204020204" pitchFamily="34" charset="0"/>
              </a:rPr>
              <a:t> </a:t>
            </a:r>
            <a:r>
              <a:rPr lang="pt-PT" dirty="0" err="1">
                <a:latin typeface="Corbel" panose="020B0503020204020204" pitchFamily="34" charset="0"/>
              </a:rPr>
              <a:t>is</a:t>
            </a:r>
            <a:r>
              <a:rPr lang="pt-PT" dirty="0">
                <a:latin typeface="Corbel" panose="020B0503020204020204" pitchFamily="34" charset="0"/>
              </a:rPr>
              <a:t> </a:t>
            </a:r>
            <a:r>
              <a:rPr lang="pt-PT" dirty="0" err="1">
                <a:latin typeface="Corbel" panose="020B0503020204020204" pitchFamily="34" charset="0"/>
              </a:rPr>
              <a:t>saturated</a:t>
            </a:r>
            <a:r>
              <a:rPr lang="pt-PT" dirty="0">
                <a:latin typeface="Corbel" panose="020B0503020204020204" pitchFamily="34" charset="0"/>
              </a:rPr>
              <a:t> </a:t>
            </a:r>
            <a:r>
              <a:rPr lang="pt-PT" dirty="0" err="1">
                <a:latin typeface="Corbel" panose="020B0503020204020204" pitchFamily="34" charset="0"/>
              </a:rPr>
              <a:t>much</a:t>
            </a:r>
            <a:r>
              <a:rPr lang="pt-PT" dirty="0">
                <a:latin typeface="Corbel" panose="020B0503020204020204" pitchFamily="34" charset="0"/>
              </a:rPr>
              <a:t> more time.</a:t>
            </a:r>
          </a:p>
          <a:p>
            <a:pPr marL="285750" indent="-285750">
              <a:buFont typeface="Arial" panose="020B0604020202020204" pitchFamily="34" charset="0"/>
              <a:buChar char="•"/>
            </a:pPr>
            <a:endParaRPr lang="pt-PT" dirty="0">
              <a:latin typeface="Corbel" panose="020B0503020204020204" pitchFamily="34" charset="0"/>
            </a:endParaRPr>
          </a:p>
          <a:p>
            <a:pPr marL="285750" indent="-285750">
              <a:buFont typeface="Arial" panose="020B0604020202020204" pitchFamily="34" charset="0"/>
              <a:buChar char="•"/>
            </a:pPr>
            <a:r>
              <a:rPr lang="pt-PT" dirty="0" err="1">
                <a:latin typeface="Corbel" panose="020B0503020204020204" pitchFamily="34" charset="0"/>
              </a:rPr>
              <a:t>This</a:t>
            </a:r>
            <a:r>
              <a:rPr lang="pt-PT" dirty="0">
                <a:latin typeface="Corbel" panose="020B0503020204020204" pitchFamily="34" charset="0"/>
              </a:rPr>
              <a:t> </a:t>
            </a:r>
            <a:r>
              <a:rPr lang="pt-PT" dirty="0" err="1">
                <a:latin typeface="Corbel" panose="020B0503020204020204" pitchFamily="34" charset="0"/>
              </a:rPr>
              <a:t>explains</a:t>
            </a:r>
            <a:r>
              <a:rPr lang="pt-PT" dirty="0">
                <a:latin typeface="Corbel" panose="020B0503020204020204" pitchFamily="34" charset="0"/>
              </a:rPr>
              <a:t> </a:t>
            </a:r>
            <a:r>
              <a:rPr lang="pt-PT" dirty="0" err="1">
                <a:latin typeface="Corbel" panose="020B0503020204020204" pitchFamily="34" charset="0"/>
              </a:rPr>
              <a:t>the</a:t>
            </a:r>
            <a:r>
              <a:rPr lang="pt-PT" dirty="0">
                <a:latin typeface="Corbel" panose="020B0503020204020204" pitchFamily="34" charset="0"/>
              </a:rPr>
              <a:t> </a:t>
            </a:r>
            <a:r>
              <a:rPr lang="pt-PT" dirty="0" err="1">
                <a:latin typeface="Corbel" panose="020B0503020204020204" pitchFamily="34" charset="0"/>
              </a:rPr>
              <a:t>increase</a:t>
            </a:r>
            <a:r>
              <a:rPr lang="pt-PT" dirty="0">
                <a:latin typeface="Corbel" panose="020B0503020204020204" pitchFamily="34" charset="0"/>
              </a:rPr>
              <a:t> in </a:t>
            </a:r>
            <a:r>
              <a:rPr lang="pt-PT" dirty="0" err="1">
                <a:latin typeface="Corbel" panose="020B0503020204020204" pitchFamily="34" charset="0"/>
              </a:rPr>
              <a:t>the</a:t>
            </a:r>
            <a:r>
              <a:rPr lang="pt-PT" dirty="0">
                <a:latin typeface="Corbel" panose="020B0503020204020204" pitchFamily="34" charset="0"/>
              </a:rPr>
              <a:t> Scan </a:t>
            </a:r>
            <a:r>
              <a:rPr lang="pt-PT" dirty="0" err="1">
                <a:latin typeface="Corbel" panose="020B0503020204020204" pitchFamily="34" charset="0"/>
              </a:rPr>
              <a:t>Duration</a:t>
            </a:r>
            <a:r>
              <a:rPr lang="pt-PT" dirty="0">
                <a:latin typeface="Corbel" panose="020B0503020204020204" pitchFamily="34" charset="0"/>
              </a:rPr>
              <a:t>.</a:t>
            </a:r>
          </a:p>
        </p:txBody>
      </p:sp>
      <p:sp>
        <p:nvSpPr>
          <p:cNvPr id="5" name="CaixaDeTexto 4">
            <a:extLst>
              <a:ext uri="{FF2B5EF4-FFF2-40B4-BE49-F238E27FC236}">
                <a16:creationId xmlns:a16="http://schemas.microsoft.com/office/drawing/2014/main" id="{04768216-8708-610E-360E-3DC481F7A382}"/>
              </a:ext>
            </a:extLst>
          </p:cNvPr>
          <p:cNvSpPr txBox="1"/>
          <p:nvPr/>
        </p:nvSpPr>
        <p:spPr>
          <a:xfrm>
            <a:off x="8994920" y="586188"/>
            <a:ext cx="3123099" cy="954107"/>
          </a:xfrm>
          <a:prstGeom prst="rect">
            <a:avLst/>
          </a:prstGeom>
          <a:noFill/>
        </p:spPr>
        <p:txBody>
          <a:bodyPr wrap="none" rtlCol="0">
            <a:spAutoFit/>
          </a:bodyPr>
          <a:lstStyle/>
          <a:p>
            <a:r>
              <a:rPr lang="pt-PT" sz="1400" dirty="0">
                <a:solidFill>
                  <a:schemeClr val="accent2"/>
                </a:solidFill>
                <a:latin typeface="Corbel" panose="020B0503020204020204" pitchFamily="34" charset="0"/>
              </a:rPr>
              <a:t>RQ1</a:t>
            </a:r>
            <a:r>
              <a:rPr lang="pt-PT" sz="1400" dirty="0">
                <a:latin typeface="Corbel" panose="020B0503020204020204" pitchFamily="34" charset="0"/>
              </a:rPr>
              <a:t> - </a:t>
            </a:r>
            <a:r>
              <a:rPr lang="pt-PT" sz="1400" dirty="0" err="1">
                <a:latin typeface="Corbel" panose="020B0503020204020204" pitchFamily="34" charset="0"/>
              </a:rPr>
              <a:t>How</a:t>
            </a:r>
            <a:r>
              <a:rPr lang="pt-PT" sz="1400" dirty="0">
                <a:latin typeface="Corbel" panose="020B0503020204020204" pitchFamily="34" charset="0"/>
              </a:rPr>
              <a:t> to </a:t>
            </a:r>
            <a:r>
              <a:rPr lang="pt-PT" sz="1400" dirty="0" err="1">
                <a:latin typeface="Corbel" panose="020B0503020204020204" pitchFamily="34" charset="0"/>
              </a:rPr>
              <a:t>automate</a:t>
            </a:r>
            <a:r>
              <a:rPr lang="pt-PT" sz="1400" dirty="0">
                <a:latin typeface="Corbel" panose="020B0503020204020204" pitchFamily="34" charset="0"/>
              </a:rPr>
              <a:t> </a:t>
            </a:r>
            <a:r>
              <a:rPr lang="pt-PT" sz="1400" dirty="0" err="1">
                <a:latin typeface="Corbel" panose="020B0503020204020204" pitchFamily="34" charset="0"/>
              </a:rPr>
              <a:t>detection</a:t>
            </a:r>
            <a:r>
              <a:rPr lang="pt-PT" sz="1400" dirty="0">
                <a:latin typeface="Corbel" panose="020B0503020204020204" pitchFamily="34" charset="0"/>
              </a:rPr>
              <a:t>?</a:t>
            </a:r>
          </a:p>
          <a:p>
            <a:r>
              <a:rPr lang="pt-PT" sz="1400" dirty="0">
                <a:solidFill>
                  <a:schemeClr val="accent2"/>
                </a:solidFill>
                <a:latin typeface="Corbel" panose="020B0503020204020204" pitchFamily="34" charset="0"/>
              </a:rPr>
              <a:t>RQ2</a:t>
            </a:r>
            <a:r>
              <a:rPr lang="pt-PT" sz="1400" dirty="0">
                <a:latin typeface="Corbel" panose="020B0503020204020204" pitchFamily="34" charset="0"/>
              </a:rPr>
              <a:t> - </a:t>
            </a:r>
            <a:r>
              <a:rPr lang="pt-PT" sz="1400" dirty="0" err="1">
                <a:latin typeface="Corbel" panose="020B0503020204020204" pitchFamily="34" charset="0"/>
              </a:rPr>
              <a:t>Detection</a:t>
            </a:r>
            <a:r>
              <a:rPr lang="pt-PT" sz="1400" dirty="0">
                <a:latin typeface="Corbel" panose="020B0503020204020204" pitchFamily="34" charset="0"/>
              </a:rPr>
              <a:t> </a:t>
            </a:r>
            <a:r>
              <a:rPr lang="pt-PT" sz="1400" dirty="0" err="1">
                <a:latin typeface="Corbel" panose="020B0503020204020204" pitchFamily="34" charset="0"/>
              </a:rPr>
              <a:t>scalable</a:t>
            </a:r>
            <a:r>
              <a:rPr lang="pt-PT" sz="1400" dirty="0">
                <a:latin typeface="Corbel" panose="020B0503020204020204" pitchFamily="34" charset="0"/>
              </a:rPr>
              <a:t>?</a:t>
            </a:r>
          </a:p>
          <a:p>
            <a:r>
              <a:rPr lang="pt-PT" sz="1400" dirty="0">
                <a:solidFill>
                  <a:schemeClr val="accent2"/>
                </a:solidFill>
                <a:latin typeface="Corbel" panose="020B0503020204020204" pitchFamily="34" charset="0"/>
              </a:rPr>
              <a:t>RQ3</a:t>
            </a:r>
            <a:r>
              <a:rPr lang="pt-PT" sz="1400" dirty="0">
                <a:latin typeface="Corbel" panose="020B0503020204020204" pitchFamily="34" charset="0"/>
              </a:rPr>
              <a:t> – SDN </a:t>
            </a:r>
            <a:r>
              <a:rPr lang="pt-PT" sz="1400" dirty="0" err="1">
                <a:latin typeface="Corbel" panose="020B0503020204020204" pitchFamily="34" charset="0"/>
              </a:rPr>
              <a:t>controller</a:t>
            </a:r>
            <a:r>
              <a:rPr lang="pt-PT" sz="1400" dirty="0">
                <a:latin typeface="Corbel" panose="020B0503020204020204" pitchFamily="34" charset="0"/>
              </a:rPr>
              <a:t> </a:t>
            </a:r>
            <a:r>
              <a:rPr lang="pt-PT" sz="1400" dirty="0" err="1">
                <a:latin typeface="Corbel" panose="020B0503020204020204" pitchFamily="34" charset="0"/>
              </a:rPr>
              <a:t>enhance</a:t>
            </a:r>
            <a:r>
              <a:rPr lang="pt-PT" sz="1400" dirty="0">
                <a:latin typeface="Corbel" panose="020B0503020204020204" pitchFamily="34" charset="0"/>
              </a:rPr>
              <a:t> </a:t>
            </a:r>
            <a:r>
              <a:rPr lang="pt-PT" sz="1400" dirty="0" err="1">
                <a:latin typeface="Corbel" panose="020B0503020204020204" pitchFamily="34" charset="0"/>
              </a:rPr>
              <a:t>security</a:t>
            </a:r>
            <a:r>
              <a:rPr lang="pt-PT" sz="1400" dirty="0">
                <a:latin typeface="Corbel" panose="020B0503020204020204" pitchFamily="34" charset="0"/>
              </a:rPr>
              <a:t>?</a:t>
            </a:r>
          </a:p>
          <a:p>
            <a:r>
              <a:rPr lang="pt-PT" sz="1400" dirty="0">
                <a:solidFill>
                  <a:schemeClr val="accent2"/>
                </a:solidFill>
                <a:latin typeface="Corbel" panose="020B0503020204020204" pitchFamily="34" charset="0"/>
              </a:rPr>
              <a:t>RQ4</a:t>
            </a:r>
            <a:r>
              <a:rPr lang="pt-PT" sz="1400" dirty="0">
                <a:latin typeface="Corbel" panose="020B0503020204020204" pitchFamily="34" charset="0"/>
              </a:rPr>
              <a:t> – </a:t>
            </a:r>
            <a:r>
              <a:rPr lang="pt-PT" sz="1400" dirty="0" err="1">
                <a:latin typeface="Corbel" panose="020B0503020204020204" pitchFamily="34" charset="0"/>
              </a:rPr>
              <a:t>Timely</a:t>
            </a:r>
            <a:r>
              <a:rPr lang="pt-PT" sz="1400" dirty="0">
                <a:latin typeface="Corbel" panose="020B0503020204020204" pitchFamily="34" charset="0"/>
              </a:rPr>
              <a:t> </a:t>
            </a:r>
            <a:r>
              <a:rPr lang="pt-PT" sz="1400" dirty="0" err="1">
                <a:latin typeface="Corbel" panose="020B0503020204020204" pitchFamily="34" charset="0"/>
              </a:rPr>
              <a:t>deployment</a:t>
            </a:r>
            <a:r>
              <a:rPr lang="pt-PT" sz="1400" dirty="0">
                <a:latin typeface="Corbel" panose="020B0503020204020204" pitchFamily="34" charset="0"/>
              </a:rPr>
              <a:t>?</a:t>
            </a:r>
          </a:p>
        </p:txBody>
      </p:sp>
      <p:sp>
        <p:nvSpPr>
          <p:cNvPr id="7" name="Chaveta à esquerda 6">
            <a:extLst>
              <a:ext uri="{FF2B5EF4-FFF2-40B4-BE49-F238E27FC236}">
                <a16:creationId xmlns:a16="http://schemas.microsoft.com/office/drawing/2014/main" id="{F653F4B1-8992-6BCB-3EDA-53240554154E}"/>
              </a:ext>
            </a:extLst>
          </p:cNvPr>
          <p:cNvSpPr/>
          <p:nvPr/>
        </p:nvSpPr>
        <p:spPr>
          <a:xfrm>
            <a:off x="8905872" y="599768"/>
            <a:ext cx="177168" cy="481264"/>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Tree>
    <p:extLst>
      <p:ext uri="{BB962C8B-B14F-4D97-AF65-F5344CB8AC3E}">
        <p14:creationId xmlns:p14="http://schemas.microsoft.com/office/powerpoint/2010/main" val="3092419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7A1C65-2E50-EB1E-F17F-05D1C11B27A7}"/>
            </a:ext>
          </a:extLst>
        </p:cNvPr>
        <p:cNvGrpSpPr/>
        <p:nvPr/>
      </p:nvGrpSpPr>
      <p:grpSpPr>
        <a:xfrm>
          <a:off x="0" y="0"/>
          <a:ext cx="0" cy="0"/>
          <a:chOff x="0" y="0"/>
          <a:chExt cx="0" cy="0"/>
        </a:xfrm>
      </p:grpSpPr>
      <p:pic>
        <p:nvPicPr>
          <p:cNvPr id="5" name="Imagem 4">
            <a:extLst>
              <a:ext uri="{FF2B5EF4-FFF2-40B4-BE49-F238E27FC236}">
                <a16:creationId xmlns:a16="http://schemas.microsoft.com/office/drawing/2014/main" id="{C1285D7A-AFFE-E831-B3AA-827A2FE75F0B}"/>
              </a:ext>
            </a:extLst>
          </p:cNvPr>
          <p:cNvPicPr>
            <a:picLocks noChangeAspect="1"/>
          </p:cNvPicPr>
          <p:nvPr/>
        </p:nvPicPr>
        <p:blipFill>
          <a:blip r:embed="rId3"/>
          <a:stretch>
            <a:fillRect/>
          </a:stretch>
        </p:blipFill>
        <p:spPr>
          <a:xfrm>
            <a:off x="643751" y="2041882"/>
            <a:ext cx="5216930" cy="3131612"/>
          </a:xfrm>
          <a:prstGeom prst="rect">
            <a:avLst/>
          </a:prstGeom>
        </p:spPr>
      </p:pic>
      <p:sp>
        <p:nvSpPr>
          <p:cNvPr id="2" name="Marcador de Posição do Número do Diapositivo 1">
            <a:extLst>
              <a:ext uri="{FF2B5EF4-FFF2-40B4-BE49-F238E27FC236}">
                <a16:creationId xmlns:a16="http://schemas.microsoft.com/office/drawing/2014/main" id="{873906E9-D351-F371-4B2B-472B2439E825}"/>
              </a:ext>
            </a:extLst>
          </p:cNvPr>
          <p:cNvSpPr>
            <a:spLocks noGrp="1"/>
          </p:cNvSpPr>
          <p:nvPr>
            <p:ph type="sldNum" sz="quarter" idx="12"/>
          </p:nvPr>
        </p:nvSpPr>
        <p:spPr/>
        <p:txBody>
          <a:bodyPr/>
          <a:lstStyle/>
          <a:p>
            <a:fld id="{4FAB73BC-B049-4115-A692-8D63A059BFB8}" type="slidenum">
              <a:rPr lang="en-US" smtClean="0"/>
              <a:pPr/>
              <a:t>23</a:t>
            </a:fld>
            <a:endParaRPr lang="en-US" dirty="0"/>
          </a:p>
        </p:txBody>
      </p:sp>
      <p:sp>
        <p:nvSpPr>
          <p:cNvPr id="3" name="Título 2">
            <a:extLst>
              <a:ext uri="{FF2B5EF4-FFF2-40B4-BE49-F238E27FC236}">
                <a16:creationId xmlns:a16="http://schemas.microsoft.com/office/drawing/2014/main" id="{21C997B2-5AFE-BD10-02A5-77F0801D5F12}"/>
              </a:ext>
            </a:extLst>
          </p:cNvPr>
          <p:cNvSpPr>
            <a:spLocks noGrp="1"/>
          </p:cNvSpPr>
          <p:nvPr>
            <p:ph type="title" idx="4294967295"/>
          </p:nvPr>
        </p:nvSpPr>
        <p:spPr>
          <a:xfrm>
            <a:off x="498070" y="533400"/>
            <a:ext cx="10058400" cy="641350"/>
          </a:xfrm>
        </p:spPr>
        <p:txBody>
          <a:bodyPr>
            <a:normAutofit/>
          </a:bodyPr>
          <a:lstStyle/>
          <a:p>
            <a:r>
              <a:rPr lang="pt-PT" sz="2800" b="1" dirty="0" err="1">
                <a:solidFill>
                  <a:srgbClr val="0070C0"/>
                </a:solidFill>
                <a:latin typeface="Consolas" panose="020B0609020204030204" pitchFamily="49" charset="0"/>
              </a:rPr>
              <a:t>Results</a:t>
            </a:r>
            <a:endParaRPr lang="pt-PT" sz="2800" b="1" dirty="0">
              <a:solidFill>
                <a:srgbClr val="0070C0"/>
              </a:solidFill>
              <a:latin typeface="Consolas" panose="020B0609020204030204" pitchFamily="49" charset="0"/>
            </a:endParaRPr>
          </a:p>
        </p:txBody>
      </p:sp>
      <p:pic>
        <p:nvPicPr>
          <p:cNvPr id="4" name="Picture 2" descr="Uma imagem com texto, captura de ecrã, Tipo de letra, Gráficos&#10;&#10;Descrição gerada automaticamente">
            <a:extLst>
              <a:ext uri="{FF2B5EF4-FFF2-40B4-BE49-F238E27FC236}">
                <a16:creationId xmlns:a16="http://schemas.microsoft.com/office/drawing/2014/main" id="{8E1763C6-4BFE-DCBB-6C67-9A3BDDB6EA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2841" y="-55162"/>
            <a:ext cx="2349159" cy="64135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9">
            <a:extLst>
              <a:ext uri="{FF2B5EF4-FFF2-40B4-BE49-F238E27FC236}">
                <a16:creationId xmlns:a16="http://schemas.microsoft.com/office/drawing/2014/main" id="{66E00E15-C1A6-82E1-E3E5-0BC5A1AE7589}"/>
              </a:ext>
            </a:extLst>
          </p:cNvPr>
          <p:cNvSpPr txBox="1"/>
          <p:nvPr/>
        </p:nvSpPr>
        <p:spPr>
          <a:xfrm>
            <a:off x="498070" y="1193800"/>
            <a:ext cx="11480026" cy="40011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GB" sz="20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RAM</a:t>
            </a:r>
          </a:p>
        </p:txBody>
      </p:sp>
      <p:sp>
        <p:nvSpPr>
          <p:cNvPr id="7" name="CaixaDeTexto 6">
            <a:extLst>
              <a:ext uri="{FF2B5EF4-FFF2-40B4-BE49-F238E27FC236}">
                <a16:creationId xmlns:a16="http://schemas.microsoft.com/office/drawing/2014/main" id="{F7840248-645B-4AD7-124C-D08A34A758EB}"/>
              </a:ext>
            </a:extLst>
          </p:cNvPr>
          <p:cNvSpPr txBox="1"/>
          <p:nvPr/>
        </p:nvSpPr>
        <p:spPr>
          <a:xfrm>
            <a:off x="2924241" y="5436799"/>
            <a:ext cx="671979" cy="369332"/>
          </a:xfrm>
          <a:prstGeom prst="rect">
            <a:avLst/>
          </a:prstGeom>
          <a:noFill/>
        </p:spPr>
        <p:txBody>
          <a:bodyPr wrap="none" rtlCol="0">
            <a:spAutoFit/>
          </a:bodyPr>
          <a:lstStyle/>
          <a:p>
            <a:r>
              <a:rPr lang="pt-PT" b="1" dirty="0">
                <a:latin typeface="Corbel" panose="020B0503020204020204" pitchFamily="34" charset="0"/>
              </a:rPr>
              <a:t>RAM</a:t>
            </a:r>
          </a:p>
        </p:txBody>
      </p:sp>
      <p:sp>
        <p:nvSpPr>
          <p:cNvPr id="10" name="CaixaDeTexto 9">
            <a:extLst>
              <a:ext uri="{FF2B5EF4-FFF2-40B4-BE49-F238E27FC236}">
                <a16:creationId xmlns:a16="http://schemas.microsoft.com/office/drawing/2014/main" id="{25B494E2-7EEB-EB2C-E8D8-CBABF7CE26F6}"/>
              </a:ext>
            </a:extLst>
          </p:cNvPr>
          <p:cNvSpPr txBox="1"/>
          <p:nvPr/>
        </p:nvSpPr>
        <p:spPr>
          <a:xfrm>
            <a:off x="6928554" y="2826518"/>
            <a:ext cx="3212739" cy="1200329"/>
          </a:xfrm>
          <a:prstGeom prst="rect">
            <a:avLst/>
          </a:prstGeom>
          <a:noFill/>
        </p:spPr>
        <p:txBody>
          <a:bodyPr wrap="none" rtlCol="0">
            <a:spAutoFit/>
          </a:bodyPr>
          <a:lstStyle/>
          <a:p>
            <a:pPr marL="285750" indent="-285750">
              <a:buFont typeface="Arial" panose="020B0604020202020204" pitchFamily="34" charset="0"/>
              <a:buChar char="•"/>
            </a:pPr>
            <a:r>
              <a:rPr lang="pt-PT" sz="2400" dirty="0">
                <a:latin typeface="Corbel" panose="020B0503020204020204" pitchFamily="34" charset="0"/>
              </a:rPr>
              <a:t>No </a:t>
            </a:r>
            <a:r>
              <a:rPr lang="pt-PT" sz="2400" dirty="0" err="1">
                <a:latin typeface="Corbel" panose="020B0503020204020204" pitchFamily="34" charset="0"/>
              </a:rPr>
              <a:t>noticible</a:t>
            </a:r>
            <a:r>
              <a:rPr lang="pt-PT" sz="2400" dirty="0">
                <a:latin typeface="Corbel" panose="020B0503020204020204" pitchFamily="34" charset="0"/>
              </a:rPr>
              <a:t> </a:t>
            </a:r>
            <a:r>
              <a:rPr lang="pt-PT" sz="2400" dirty="0" err="1">
                <a:latin typeface="Corbel" panose="020B0503020204020204" pitchFamily="34" charset="0"/>
              </a:rPr>
              <a:t>increase</a:t>
            </a:r>
            <a:r>
              <a:rPr lang="pt-PT" sz="2400" dirty="0">
                <a:latin typeface="Corbel" panose="020B0503020204020204" pitchFamily="34" charset="0"/>
              </a:rPr>
              <a:t>.</a:t>
            </a:r>
          </a:p>
          <a:p>
            <a:pPr marL="285750" indent="-285750">
              <a:buFont typeface="Arial" panose="020B0604020202020204" pitchFamily="34" charset="0"/>
              <a:buChar char="•"/>
            </a:pPr>
            <a:r>
              <a:rPr lang="pt-PT" sz="2400" dirty="0">
                <a:latin typeface="Corbel" panose="020B0503020204020204" pitchFamily="34" charset="0"/>
              </a:rPr>
              <a:t>No </a:t>
            </a:r>
            <a:r>
              <a:rPr lang="pt-PT" sz="2400" dirty="0" err="1">
                <a:solidFill>
                  <a:schemeClr val="accent2"/>
                </a:solidFill>
                <a:latin typeface="Corbel" panose="020B0503020204020204" pitchFamily="34" charset="0"/>
              </a:rPr>
              <a:t>saturation</a:t>
            </a:r>
            <a:r>
              <a:rPr lang="pt-PT" sz="2400" dirty="0">
                <a:latin typeface="Corbel" panose="020B0503020204020204" pitchFamily="34" charset="0"/>
              </a:rPr>
              <a:t>.</a:t>
            </a:r>
          </a:p>
          <a:p>
            <a:pPr marL="285750" indent="-285750">
              <a:buFont typeface="Arial" panose="020B0604020202020204" pitchFamily="34" charset="0"/>
              <a:buChar char="•"/>
            </a:pPr>
            <a:r>
              <a:rPr lang="pt-PT" sz="2400" dirty="0">
                <a:latin typeface="Corbel" panose="020B0503020204020204" pitchFamily="34" charset="0"/>
              </a:rPr>
              <a:t>No </a:t>
            </a:r>
            <a:r>
              <a:rPr lang="pt-PT" sz="2400" dirty="0" err="1">
                <a:solidFill>
                  <a:schemeClr val="accent2"/>
                </a:solidFill>
                <a:latin typeface="Corbel" panose="020B0503020204020204" pitchFamily="34" charset="0"/>
              </a:rPr>
              <a:t>outliers</a:t>
            </a:r>
            <a:r>
              <a:rPr lang="pt-PT" sz="2400" dirty="0">
                <a:latin typeface="Corbel" panose="020B0503020204020204" pitchFamily="34" charset="0"/>
              </a:rPr>
              <a:t>.</a:t>
            </a:r>
          </a:p>
        </p:txBody>
      </p:sp>
      <p:sp>
        <p:nvSpPr>
          <p:cNvPr id="8" name="CaixaDeTexto 7">
            <a:extLst>
              <a:ext uri="{FF2B5EF4-FFF2-40B4-BE49-F238E27FC236}">
                <a16:creationId xmlns:a16="http://schemas.microsoft.com/office/drawing/2014/main" id="{85C6F786-E08B-53FA-501E-A540EDF23275}"/>
              </a:ext>
            </a:extLst>
          </p:cNvPr>
          <p:cNvSpPr txBox="1"/>
          <p:nvPr/>
        </p:nvSpPr>
        <p:spPr>
          <a:xfrm>
            <a:off x="8994920" y="586188"/>
            <a:ext cx="3123099" cy="954107"/>
          </a:xfrm>
          <a:prstGeom prst="rect">
            <a:avLst/>
          </a:prstGeom>
          <a:noFill/>
        </p:spPr>
        <p:txBody>
          <a:bodyPr wrap="none" rtlCol="0">
            <a:spAutoFit/>
          </a:bodyPr>
          <a:lstStyle/>
          <a:p>
            <a:r>
              <a:rPr lang="pt-PT" sz="1400" dirty="0">
                <a:solidFill>
                  <a:schemeClr val="accent2"/>
                </a:solidFill>
                <a:latin typeface="Corbel" panose="020B0503020204020204" pitchFamily="34" charset="0"/>
              </a:rPr>
              <a:t>RQ1</a:t>
            </a:r>
            <a:r>
              <a:rPr lang="pt-PT" sz="1400" dirty="0">
                <a:latin typeface="Corbel" panose="020B0503020204020204" pitchFamily="34" charset="0"/>
              </a:rPr>
              <a:t> - </a:t>
            </a:r>
            <a:r>
              <a:rPr lang="pt-PT" sz="1400" dirty="0" err="1">
                <a:latin typeface="Corbel" panose="020B0503020204020204" pitchFamily="34" charset="0"/>
              </a:rPr>
              <a:t>How</a:t>
            </a:r>
            <a:r>
              <a:rPr lang="pt-PT" sz="1400" dirty="0">
                <a:latin typeface="Corbel" panose="020B0503020204020204" pitchFamily="34" charset="0"/>
              </a:rPr>
              <a:t> to </a:t>
            </a:r>
            <a:r>
              <a:rPr lang="pt-PT" sz="1400" dirty="0" err="1">
                <a:latin typeface="Corbel" panose="020B0503020204020204" pitchFamily="34" charset="0"/>
              </a:rPr>
              <a:t>automate</a:t>
            </a:r>
            <a:r>
              <a:rPr lang="pt-PT" sz="1400" dirty="0">
                <a:latin typeface="Corbel" panose="020B0503020204020204" pitchFamily="34" charset="0"/>
              </a:rPr>
              <a:t> </a:t>
            </a:r>
            <a:r>
              <a:rPr lang="pt-PT" sz="1400" dirty="0" err="1">
                <a:latin typeface="Corbel" panose="020B0503020204020204" pitchFamily="34" charset="0"/>
              </a:rPr>
              <a:t>detection</a:t>
            </a:r>
            <a:r>
              <a:rPr lang="pt-PT" sz="1400" dirty="0">
                <a:latin typeface="Corbel" panose="020B0503020204020204" pitchFamily="34" charset="0"/>
              </a:rPr>
              <a:t>?</a:t>
            </a:r>
          </a:p>
          <a:p>
            <a:r>
              <a:rPr lang="pt-PT" sz="1400" dirty="0">
                <a:solidFill>
                  <a:schemeClr val="accent2"/>
                </a:solidFill>
                <a:latin typeface="Corbel" panose="020B0503020204020204" pitchFamily="34" charset="0"/>
              </a:rPr>
              <a:t>RQ2</a:t>
            </a:r>
            <a:r>
              <a:rPr lang="pt-PT" sz="1400" dirty="0">
                <a:latin typeface="Corbel" panose="020B0503020204020204" pitchFamily="34" charset="0"/>
              </a:rPr>
              <a:t> - </a:t>
            </a:r>
            <a:r>
              <a:rPr lang="pt-PT" sz="1400" dirty="0" err="1">
                <a:latin typeface="Corbel" panose="020B0503020204020204" pitchFamily="34" charset="0"/>
              </a:rPr>
              <a:t>Detection</a:t>
            </a:r>
            <a:r>
              <a:rPr lang="pt-PT" sz="1400" dirty="0">
                <a:latin typeface="Corbel" panose="020B0503020204020204" pitchFamily="34" charset="0"/>
              </a:rPr>
              <a:t> </a:t>
            </a:r>
            <a:r>
              <a:rPr lang="pt-PT" sz="1400" dirty="0" err="1">
                <a:latin typeface="Corbel" panose="020B0503020204020204" pitchFamily="34" charset="0"/>
              </a:rPr>
              <a:t>scalable</a:t>
            </a:r>
            <a:r>
              <a:rPr lang="pt-PT" sz="1400" dirty="0">
                <a:latin typeface="Corbel" panose="020B0503020204020204" pitchFamily="34" charset="0"/>
              </a:rPr>
              <a:t>?</a:t>
            </a:r>
          </a:p>
          <a:p>
            <a:r>
              <a:rPr lang="pt-PT" sz="1400" dirty="0">
                <a:solidFill>
                  <a:schemeClr val="accent2"/>
                </a:solidFill>
                <a:latin typeface="Corbel" panose="020B0503020204020204" pitchFamily="34" charset="0"/>
              </a:rPr>
              <a:t>RQ3</a:t>
            </a:r>
            <a:r>
              <a:rPr lang="pt-PT" sz="1400" dirty="0">
                <a:latin typeface="Corbel" panose="020B0503020204020204" pitchFamily="34" charset="0"/>
              </a:rPr>
              <a:t> – SDN </a:t>
            </a:r>
            <a:r>
              <a:rPr lang="pt-PT" sz="1400" dirty="0" err="1">
                <a:latin typeface="Corbel" panose="020B0503020204020204" pitchFamily="34" charset="0"/>
              </a:rPr>
              <a:t>controller</a:t>
            </a:r>
            <a:r>
              <a:rPr lang="pt-PT" sz="1400" dirty="0">
                <a:latin typeface="Corbel" panose="020B0503020204020204" pitchFamily="34" charset="0"/>
              </a:rPr>
              <a:t> </a:t>
            </a:r>
            <a:r>
              <a:rPr lang="pt-PT" sz="1400" dirty="0" err="1">
                <a:latin typeface="Corbel" panose="020B0503020204020204" pitchFamily="34" charset="0"/>
              </a:rPr>
              <a:t>enhance</a:t>
            </a:r>
            <a:r>
              <a:rPr lang="pt-PT" sz="1400" dirty="0">
                <a:latin typeface="Corbel" panose="020B0503020204020204" pitchFamily="34" charset="0"/>
              </a:rPr>
              <a:t> </a:t>
            </a:r>
            <a:r>
              <a:rPr lang="pt-PT" sz="1400" dirty="0" err="1">
                <a:latin typeface="Corbel" panose="020B0503020204020204" pitchFamily="34" charset="0"/>
              </a:rPr>
              <a:t>security</a:t>
            </a:r>
            <a:r>
              <a:rPr lang="pt-PT" sz="1400" dirty="0">
                <a:latin typeface="Corbel" panose="020B0503020204020204" pitchFamily="34" charset="0"/>
              </a:rPr>
              <a:t>?</a:t>
            </a:r>
          </a:p>
          <a:p>
            <a:r>
              <a:rPr lang="pt-PT" sz="1400" dirty="0">
                <a:solidFill>
                  <a:schemeClr val="accent2"/>
                </a:solidFill>
                <a:latin typeface="Corbel" panose="020B0503020204020204" pitchFamily="34" charset="0"/>
              </a:rPr>
              <a:t>RQ4</a:t>
            </a:r>
            <a:r>
              <a:rPr lang="pt-PT" sz="1400" dirty="0">
                <a:latin typeface="Corbel" panose="020B0503020204020204" pitchFamily="34" charset="0"/>
              </a:rPr>
              <a:t> – </a:t>
            </a:r>
            <a:r>
              <a:rPr lang="pt-PT" sz="1400" dirty="0" err="1">
                <a:latin typeface="Corbel" panose="020B0503020204020204" pitchFamily="34" charset="0"/>
              </a:rPr>
              <a:t>Timely</a:t>
            </a:r>
            <a:r>
              <a:rPr lang="pt-PT" sz="1400" dirty="0">
                <a:latin typeface="Corbel" panose="020B0503020204020204" pitchFamily="34" charset="0"/>
              </a:rPr>
              <a:t> </a:t>
            </a:r>
            <a:r>
              <a:rPr lang="pt-PT" sz="1400" dirty="0" err="1">
                <a:latin typeface="Corbel" panose="020B0503020204020204" pitchFamily="34" charset="0"/>
              </a:rPr>
              <a:t>deployment</a:t>
            </a:r>
            <a:r>
              <a:rPr lang="pt-PT" sz="1400" dirty="0">
                <a:latin typeface="Corbel" panose="020B0503020204020204" pitchFamily="34" charset="0"/>
              </a:rPr>
              <a:t>?</a:t>
            </a:r>
          </a:p>
        </p:txBody>
      </p:sp>
      <p:sp>
        <p:nvSpPr>
          <p:cNvPr id="9" name="Chaveta à esquerda 8">
            <a:extLst>
              <a:ext uri="{FF2B5EF4-FFF2-40B4-BE49-F238E27FC236}">
                <a16:creationId xmlns:a16="http://schemas.microsoft.com/office/drawing/2014/main" id="{96AAA9A0-126E-E75D-8CB5-866EBC95883C}"/>
              </a:ext>
            </a:extLst>
          </p:cNvPr>
          <p:cNvSpPr/>
          <p:nvPr/>
        </p:nvSpPr>
        <p:spPr>
          <a:xfrm>
            <a:off x="8905872" y="599768"/>
            <a:ext cx="177168" cy="481264"/>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Tree>
    <p:extLst>
      <p:ext uri="{BB962C8B-B14F-4D97-AF65-F5344CB8AC3E}">
        <p14:creationId xmlns:p14="http://schemas.microsoft.com/office/powerpoint/2010/main" val="11761811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01EDD-BD2A-9097-3B24-85539C752ABC}"/>
            </a:ext>
          </a:extLst>
        </p:cNvPr>
        <p:cNvGrpSpPr/>
        <p:nvPr/>
      </p:nvGrpSpPr>
      <p:grpSpPr>
        <a:xfrm>
          <a:off x="0" y="0"/>
          <a:ext cx="0" cy="0"/>
          <a:chOff x="0" y="0"/>
          <a:chExt cx="0" cy="0"/>
        </a:xfrm>
      </p:grpSpPr>
      <p:pic>
        <p:nvPicPr>
          <p:cNvPr id="9" name="Imagem 8">
            <a:extLst>
              <a:ext uri="{FF2B5EF4-FFF2-40B4-BE49-F238E27FC236}">
                <a16:creationId xmlns:a16="http://schemas.microsoft.com/office/drawing/2014/main" id="{56374E40-D771-7B1A-090D-1EB0DDF5560A}"/>
              </a:ext>
            </a:extLst>
          </p:cNvPr>
          <p:cNvPicPr>
            <a:picLocks noChangeAspect="1"/>
          </p:cNvPicPr>
          <p:nvPr/>
        </p:nvPicPr>
        <p:blipFill>
          <a:blip r:embed="rId3"/>
          <a:stretch>
            <a:fillRect/>
          </a:stretch>
        </p:blipFill>
        <p:spPr>
          <a:xfrm>
            <a:off x="6451093" y="2041882"/>
            <a:ext cx="5216930" cy="3131611"/>
          </a:xfrm>
          <a:prstGeom prst="rect">
            <a:avLst/>
          </a:prstGeom>
        </p:spPr>
      </p:pic>
      <p:sp>
        <p:nvSpPr>
          <p:cNvPr id="2" name="Marcador de Posição do Número do Diapositivo 1">
            <a:extLst>
              <a:ext uri="{FF2B5EF4-FFF2-40B4-BE49-F238E27FC236}">
                <a16:creationId xmlns:a16="http://schemas.microsoft.com/office/drawing/2014/main" id="{A4796C7E-E708-2383-39F5-49D349704EA8}"/>
              </a:ext>
            </a:extLst>
          </p:cNvPr>
          <p:cNvSpPr>
            <a:spLocks noGrp="1"/>
          </p:cNvSpPr>
          <p:nvPr>
            <p:ph type="sldNum" sz="quarter" idx="12"/>
          </p:nvPr>
        </p:nvSpPr>
        <p:spPr/>
        <p:txBody>
          <a:bodyPr/>
          <a:lstStyle/>
          <a:p>
            <a:fld id="{4FAB73BC-B049-4115-A692-8D63A059BFB8}" type="slidenum">
              <a:rPr lang="en-US" smtClean="0"/>
              <a:pPr/>
              <a:t>24</a:t>
            </a:fld>
            <a:endParaRPr lang="en-US" dirty="0"/>
          </a:p>
        </p:txBody>
      </p:sp>
      <p:sp>
        <p:nvSpPr>
          <p:cNvPr id="3" name="Título 2">
            <a:extLst>
              <a:ext uri="{FF2B5EF4-FFF2-40B4-BE49-F238E27FC236}">
                <a16:creationId xmlns:a16="http://schemas.microsoft.com/office/drawing/2014/main" id="{4C6037DB-8562-BBEE-38F9-321994121FA1}"/>
              </a:ext>
            </a:extLst>
          </p:cNvPr>
          <p:cNvSpPr>
            <a:spLocks noGrp="1"/>
          </p:cNvSpPr>
          <p:nvPr>
            <p:ph type="title" idx="4294967295"/>
          </p:nvPr>
        </p:nvSpPr>
        <p:spPr>
          <a:xfrm>
            <a:off x="498070" y="533400"/>
            <a:ext cx="10058400" cy="641350"/>
          </a:xfrm>
        </p:spPr>
        <p:txBody>
          <a:bodyPr>
            <a:normAutofit/>
          </a:bodyPr>
          <a:lstStyle/>
          <a:p>
            <a:r>
              <a:rPr lang="pt-PT" sz="2800" b="1" dirty="0" err="1">
                <a:solidFill>
                  <a:srgbClr val="0070C0"/>
                </a:solidFill>
                <a:latin typeface="Consolas" panose="020B0609020204030204" pitchFamily="49" charset="0"/>
              </a:rPr>
              <a:t>Results</a:t>
            </a:r>
            <a:endParaRPr lang="pt-PT" sz="2800" b="1" dirty="0">
              <a:solidFill>
                <a:srgbClr val="0070C0"/>
              </a:solidFill>
              <a:latin typeface="Consolas" panose="020B0609020204030204" pitchFamily="49" charset="0"/>
            </a:endParaRPr>
          </a:p>
        </p:txBody>
      </p:sp>
      <p:pic>
        <p:nvPicPr>
          <p:cNvPr id="4" name="Picture 2" descr="Uma imagem com texto, captura de ecrã, Tipo de letra, Gráficos&#10;&#10;Descrição gerada automaticamente">
            <a:extLst>
              <a:ext uri="{FF2B5EF4-FFF2-40B4-BE49-F238E27FC236}">
                <a16:creationId xmlns:a16="http://schemas.microsoft.com/office/drawing/2014/main" id="{BBFDEE5E-52B9-9EF3-B604-A6C8CA6FE1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2841" y="-55162"/>
            <a:ext cx="2349159" cy="64135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9">
            <a:extLst>
              <a:ext uri="{FF2B5EF4-FFF2-40B4-BE49-F238E27FC236}">
                <a16:creationId xmlns:a16="http://schemas.microsoft.com/office/drawing/2014/main" id="{E583DD1B-8817-C4D4-397F-E2332F92F425}"/>
              </a:ext>
            </a:extLst>
          </p:cNvPr>
          <p:cNvSpPr txBox="1"/>
          <p:nvPr/>
        </p:nvSpPr>
        <p:spPr>
          <a:xfrm>
            <a:off x="498070" y="1193800"/>
            <a:ext cx="11480026" cy="40011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GB" sz="20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Bandwidth</a:t>
            </a:r>
          </a:p>
        </p:txBody>
      </p:sp>
      <p:sp>
        <p:nvSpPr>
          <p:cNvPr id="8" name="CaixaDeTexto 7">
            <a:extLst>
              <a:ext uri="{FF2B5EF4-FFF2-40B4-BE49-F238E27FC236}">
                <a16:creationId xmlns:a16="http://schemas.microsoft.com/office/drawing/2014/main" id="{E76F78FB-75DF-F18F-2066-23E5A3EA3EA7}"/>
              </a:ext>
            </a:extLst>
          </p:cNvPr>
          <p:cNvSpPr txBox="1"/>
          <p:nvPr/>
        </p:nvSpPr>
        <p:spPr>
          <a:xfrm>
            <a:off x="8444646" y="5436799"/>
            <a:ext cx="1281120" cy="369332"/>
          </a:xfrm>
          <a:prstGeom prst="rect">
            <a:avLst/>
          </a:prstGeom>
          <a:noFill/>
        </p:spPr>
        <p:txBody>
          <a:bodyPr wrap="none" rtlCol="0">
            <a:spAutoFit/>
          </a:bodyPr>
          <a:lstStyle/>
          <a:p>
            <a:r>
              <a:rPr lang="pt-PT" b="1" dirty="0" err="1">
                <a:latin typeface="Corbel" panose="020B0503020204020204" pitchFamily="34" charset="0"/>
              </a:rPr>
              <a:t>Bandwidth</a:t>
            </a:r>
            <a:endParaRPr lang="pt-PT" b="1" dirty="0">
              <a:latin typeface="Corbel" panose="020B0503020204020204" pitchFamily="34" charset="0"/>
            </a:endParaRPr>
          </a:p>
        </p:txBody>
      </p:sp>
      <p:sp>
        <p:nvSpPr>
          <p:cNvPr id="11" name="CaixaDeTexto 10">
            <a:extLst>
              <a:ext uri="{FF2B5EF4-FFF2-40B4-BE49-F238E27FC236}">
                <a16:creationId xmlns:a16="http://schemas.microsoft.com/office/drawing/2014/main" id="{8B460F0F-12B9-6DE2-98A4-B42DEFE25772}"/>
              </a:ext>
            </a:extLst>
          </p:cNvPr>
          <p:cNvSpPr txBox="1"/>
          <p:nvPr/>
        </p:nvSpPr>
        <p:spPr>
          <a:xfrm>
            <a:off x="1422054" y="4087498"/>
            <a:ext cx="3201517" cy="523220"/>
          </a:xfrm>
          <a:prstGeom prst="rect">
            <a:avLst/>
          </a:prstGeom>
          <a:noFill/>
          <a:ln w="28575">
            <a:solidFill>
              <a:srgbClr val="FF0000"/>
            </a:solidFill>
          </a:ln>
        </p:spPr>
        <p:txBody>
          <a:bodyPr wrap="none" rtlCol="0">
            <a:spAutoFit/>
          </a:bodyPr>
          <a:lstStyle/>
          <a:p>
            <a:pPr algn="ctr"/>
            <a:r>
              <a:rPr lang="pt-PT" sz="2800" dirty="0">
                <a:latin typeface="Corbel" panose="020B0503020204020204" pitchFamily="34" charset="0"/>
              </a:rPr>
              <a:t>2 Mbps &lt;&lt; 100 Mbps</a:t>
            </a:r>
          </a:p>
        </p:txBody>
      </p:sp>
      <p:sp>
        <p:nvSpPr>
          <p:cNvPr id="12" name="CaixaDeTexto 11">
            <a:extLst>
              <a:ext uri="{FF2B5EF4-FFF2-40B4-BE49-F238E27FC236}">
                <a16:creationId xmlns:a16="http://schemas.microsoft.com/office/drawing/2014/main" id="{5E0CC039-DB9F-2430-D419-E000871E091F}"/>
              </a:ext>
            </a:extLst>
          </p:cNvPr>
          <p:cNvSpPr txBox="1"/>
          <p:nvPr/>
        </p:nvSpPr>
        <p:spPr>
          <a:xfrm>
            <a:off x="523977" y="2286000"/>
            <a:ext cx="5445978" cy="1200329"/>
          </a:xfrm>
          <a:prstGeom prst="rect">
            <a:avLst/>
          </a:prstGeom>
          <a:noFill/>
        </p:spPr>
        <p:txBody>
          <a:bodyPr wrap="none" rtlCol="0">
            <a:spAutoFit/>
          </a:bodyPr>
          <a:lstStyle/>
          <a:p>
            <a:pPr marL="285750" indent="-285750">
              <a:buFont typeface="Arial" panose="020B0604020202020204" pitchFamily="34" charset="0"/>
              <a:buChar char="•"/>
            </a:pPr>
            <a:r>
              <a:rPr lang="pt-PT" dirty="0">
                <a:latin typeface="Corbel" panose="020B0503020204020204" pitchFamily="34" charset="0"/>
              </a:rPr>
              <a:t>LAN </a:t>
            </a:r>
            <a:r>
              <a:rPr lang="pt-PT" dirty="0" err="1">
                <a:latin typeface="Corbel" panose="020B0503020204020204" pitchFamily="34" charset="0"/>
              </a:rPr>
              <a:t>capacity</a:t>
            </a:r>
            <a:r>
              <a:rPr lang="pt-PT" dirty="0">
                <a:latin typeface="Corbel" panose="020B0503020204020204" pitchFamily="34" charset="0"/>
              </a:rPr>
              <a:t> </a:t>
            </a:r>
            <a:r>
              <a:rPr lang="pt-PT" dirty="0" err="1">
                <a:latin typeface="Corbel" panose="020B0503020204020204" pitchFamily="34" charset="0"/>
              </a:rPr>
              <a:t>is</a:t>
            </a:r>
            <a:r>
              <a:rPr lang="pt-PT" dirty="0">
                <a:latin typeface="Corbel" panose="020B0503020204020204" pitchFamily="34" charset="0"/>
              </a:rPr>
              <a:t> 100 Mbps.</a:t>
            </a:r>
          </a:p>
          <a:p>
            <a:endParaRPr lang="pt-PT" dirty="0">
              <a:latin typeface="Corbel" panose="020B0503020204020204" pitchFamily="34" charset="0"/>
            </a:endParaRPr>
          </a:p>
          <a:p>
            <a:pPr marL="285750" indent="-285750">
              <a:buFont typeface="Arial" panose="020B0604020202020204" pitchFamily="34" charset="0"/>
              <a:buChar char="•"/>
            </a:pPr>
            <a:r>
              <a:rPr lang="pt-PT" dirty="0" err="1">
                <a:latin typeface="Corbel" panose="020B0503020204020204" pitchFamily="34" charset="0"/>
              </a:rPr>
              <a:t>The</a:t>
            </a:r>
            <a:r>
              <a:rPr lang="pt-PT" dirty="0">
                <a:latin typeface="Corbel" panose="020B0503020204020204" pitchFamily="34" charset="0"/>
              </a:rPr>
              <a:t> </a:t>
            </a:r>
            <a:r>
              <a:rPr lang="pt-PT" dirty="0" err="1">
                <a:latin typeface="Corbel" panose="020B0503020204020204" pitchFamily="34" charset="0"/>
              </a:rPr>
              <a:t>scanning</a:t>
            </a:r>
            <a:r>
              <a:rPr lang="pt-PT" dirty="0">
                <a:latin typeface="Corbel" panose="020B0503020204020204" pitchFamily="34" charset="0"/>
              </a:rPr>
              <a:t> </a:t>
            </a:r>
            <a:r>
              <a:rPr lang="pt-PT" dirty="0" err="1">
                <a:latin typeface="Corbel" panose="020B0503020204020204" pitchFamily="34" charset="0"/>
              </a:rPr>
              <a:t>process</a:t>
            </a:r>
            <a:r>
              <a:rPr lang="pt-PT" dirty="0">
                <a:latin typeface="Corbel" panose="020B0503020204020204" pitchFamily="34" charset="0"/>
              </a:rPr>
              <a:t> does </a:t>
            </a:r>
            <a:r>
              <a:rPr lang="pt-PT" dirty="0" err="1">
                <a:latin typeface="Corbel" panose="020B0503020204020204" pitchFamily="34" charset="0"/>
              </a:rPr>
              <a:t>not</a:t>
            </a:r>
            <a:r>
              <a:rPr lang="pt-PT" dirty="0">
                <a:latin typeface="Corbel" panose="020B0503020204020204" pitchFamily="34" charset="0"/>
              </a:rPr>
              <a:t> </a:t>
            </a:r>
            <a:r>
              <a:rPr lang="pt-PT" dirty="0" err="1">
                <a:latin typeface="Corbel" panose="020B0503020204020204" pitchFamily="34" charset="0"/>
              </a:rPr>
              <a:t>reach</a:t>
            </a:r>
            <a:r>
              <a:rPr lang="pt-PT" dirty="0">
                <a:latin typeface="Corbel" panose="020B0503020204020204" pitchFamily="34" charset="0"/>
              </a:rPr>
              <a:t> </a:t>
            </a:r>
            <a:r>
              <a:rPr lang="pt-PT" dirty="0" err="1">
                <a:latin typeface="Corbel" panose="020B0503020204020204" pitchFamily="34" charset="0"/>
              </a:rPr>
              <a:t>near</a:t>
            </a:r>
            <a:r>
              <a:rPr lang="pt-PT" dirty="0">
                <a:latin typeface="Corbel" panose="020B0503020204020204" pitchFamily="34" charset="0"/>
              </a:rPr>
              <a:t> </a:t>
            </a:r>
            <a:r>
              <a:rPr lang="pt-PT" dirty="0" err="1">
                <a:latin typeface="Corbel" panose="020B0503020204020204" pitchFamily="34" charset="0"/>
              </a:rPr>
              <a:t>that</a:t>
            </a:r>
            <a:r>
              <a:rPr lang="pt-PT" dirty="0">
                <a:latin typeface="Corbel" panose="020B0503020204020204" pitchFamily="34" charset="0"/>
              </a:rPr>
              <a:t> </a:t>
            </a:r>
            <a:r>
              <a:rPr lang="pt-PT" dirty="0" err="1">
                <a:latin typeface="Corbel" panose="020B0503020204020204" pitchFamily="34" charset="0"/>
              </a:rPr>
              <a:t>value</a:t>
            </a:r>
            <a:r>
              <a:rPr lang="pt-PT" dirty="0"/>
              <a:t>.</a:t>
            </a:r>
          </a:p>
          <a:p>
            <a:endParaRPr lang="pt-PT" dirty="0"/>
          </a:p>
        </p:txBody>
      </p:sp>
      <p:sp>
        <p:nvSpPr>
          <p:cNvPr id="13" name="CaixaDeTexto 12">
            <a:extLst>
              <a:ext uri="{FF2B5EF4-FFF2-40B4-BE49-F238E27FC236}">
                <a16:creationId xmlns:a16="http://schemas.microsoft.com/office/drawing/2014/main" id="{FF3BED49-3119-C16F-C3D1-F8203D42E272}"/>
              </a:ext>
            </a:extLst>
          </p:cNvPr>
          <p:cNvSpPr txBox="1"/>
          <p:nvPr/>
        </p:nvSpPr>
        <p:spPr>
          <a:xfrm>
            <a:off x="1152525" y="4804161"/>
            <a:ext cx="3789820" cy="369332"/>
          </a:xfrm>
          <a:prstGeom prst="rect">
            <a:avLst/>
          </a:prstGeom>
          <a:noFill/>
        </p:spPr>
        <p:txBody>
          <a:bodyPr wrap="none" rtlCol="0">
            <a:spAutoFit/>
          </a:bodyPr>
          <a:lstStyle/>
          <a:p>
            <a:r>
              <a:rPr lang="pt-PT" dirty="0" err="1">
                <a:latin typeface="Corbel" panose="020B0503020204020204" pitchFamily="34" charset="0"/>
              </a:rPr>
              <a:t>Bandwidth</a:t>
            </a:r>
            <a:r>
              <a:rPr lang="pt-PT" dirty="0">
                <a:latin typeface="Corbel" panose="020B0503020204020204" pitchFamily="34" charset="0"/>
              </a:rPr>
              <a:t> </a:t>
            </a:r>
            <a:r>
              <a:rPr lang="pt-PT" dirty="0" err="1">
                <a:latin typeface="Corbel" panose="020B0503020204020204" pitchFamily="34" charset="0"/>
              </a:rPr>
              <a:t>doesn’t</a:t>
            </a:r>
            <a:r>
              <a:rPr lang="pt-PT" dirty="0">
                <a:latin typeface="Corbel" panose="020B0503020204020204" pitchFamily="34" charset="0"/>
              </a:rPr>
              <a:t> </a:t>
            </a:r>
            <a:r>
              <a:rPr lang="pt-PT" dirty="0" err="1">
                <a:latin typeface="Corbel" panose="020B0503020204020204" pitchFamily="34" charset="0"/>
              </a:rPr>
              <a:t>disrupt</a:t>
            </a:r>
            <a:r>
              <a:rPr lang="pt-PT" dirty="0">
                <a:latin typeface="Corbel" panose="020B0503020204020204" pitchFamily="34" charset="0"/>
              </a:rPr>
              <a:t> </a:t>
            </a:r>
            <a:r>
              <a:rPr lang="pt-PT" dirty="0" err="1">
                <a:latin typeface="Corbel" panose="020B0503020204020204" pitchFamily="34" charset="0"/>
              </a:rPr>
              <a:t>the</a:t>
            </a:r>
            <a:r>
              <a:rPr lang="pt-PT" dirty="0">
                <a:latin typeface="Corbel" panose="020B0503020204020204" pitchFamily="34" charset="0"/>
              </a:rPr>
              <a:t> </a:t>
            </a:r>
            <a:r>
              <a:rPr lang="pt-PT" dirty="0" err="1">
                <a:latin typeface="Corbel" panose="020B0503020204020204" pitchFamily="34" charset="0"/>
              </a:rPr>
              <a:t>system</a:t>
            </a:r>
            <a:endParaRPr lang="pt-PT" dirty="0">
              <a:latin typeface="Corbel" panose="020B0503020204020204" pitchFamily="34" charset="0"/>
            </a:endParaRPr>
          </a:p>
        </p:txBody>
      </p:sp>
      <p:sp>
        <p:nvSpPr>
          <p:cNvPr id="5" name="Seta: Para Baixo 4">
            <a:extLst>
              <a:ext uri="{FF2B5EF4-FFF2-40B4-BE49-F238E27FC236}">
                <a16:creationId xmlns:a16="http://schemas.microsoft.com/office/drawing/2014/main" id="{B8CD4135-7B5B-4A81-2137-BF9789D95AB9}"/>
              </a:ext>
            </a:extLst>
          </p:cNvPr>
          <p:cNvSpPr/>
          <p:nvPr/>
        </p:nvSpPr>
        <p:spPr>
          <a:xfrm>
            <a:off x="11174383" y="2071687"/>
            <a:ext cx="171450" cy="428625"/>
          </a:xfrm>
          <a:prstGeom prst="downArrow">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7" name="CaixaDeTexto 6">
            <a:extLst>
              <a:ext uri="{FF2B5EF4-FFF2-40B4-BE49-F238E27FC236}">
                <a16:creationId xmlns:a16="http://schemas.microsoft.com/office/drawing/2014/main" id="{E92E85F5-4D23-110B-5344-5CC3A4F2DCD1}"/>
              </a:ext>
            </a:extLst>
          </p:cNvPr>
          <p:cNvSpPr txBox="1"/>
          <p:nvPr/>
        </p:nvSpPr>
        <p:spPr>
          <a:xfrm>
            <a:off x="8994920" y="586188"/>
            <a:ext cx="3123099" cy="954107"/>
          </a:xfrm>
          <a:prstGeom prst="rect">
            <a:avLst/>
          </a:prstGeom>
          <a:noFill/>
        </p:spPr>
        <p:txBody>
          <a:bodyPr wrap="none" rtlCol="0">
            <a:spAutoFit/>
          </a:bodyPr>
          <a:lstStyle/>
          <a:p>
            <a:r>
              <a:rPr lang="pt-PT" sz="1400" dirty="0">
                <a:solidFill>
                  <a:schemeClr val="accent2"/>
                </a:solidFill>
                <a:latin typeface="Corbel" panose="020B0503020204020204" pitchFamily="34" charset="0"/>
              </a:rPr>
              <a:t>RQ1</a:t>
            </a:r>
            <a:r>
              <a:rPr lang="pt-PT" sz="1400" dirty="0">
                <a:latin typeface="Corbel" panose="020B0503020204020204" pitchFamily="34" charset="0"/>
              </a:rPr>
              <a:t> - </a:t>
            </a:r>
            <a:r>
              <a:rPr lang="pt-PT" sz="1400" dirty="0" err="1">
                <a:latin typeface="Corbel" panose="020B0503020204020204" pitchFamily="34" charset="0"/>
              </a:rPr>
              <a:t>How</a:t>
            </a:r>
            <a:r>
              <a:rPr lang="pt-PT" sz="1400" dirty="0">
                <a:latin typeface="Corbel" panose="020B0503020204020204" pitchFamily="34" charset="0"/>
              </a:rPr>
              <a:t> to </a:t>
            </a:r>
            <a:r>
              <a:rPr lang="pt-PT" sz="1400" dirty="0" err="1">
                <a:latin typeface="Corbel" panose="020B0503020204020204" pitchFamily="34" charset="0"/>
              </a:rPr>
              <a:t>automate</a:t>
            </a:r>
            <a:r>
              <a:rPr lang="pt-PT" sz="1400" dirty="0">
                <a:latin typeface="Corbel" panose="020B0503020204020204" pitchFamily="34" charset="0"/>
              </a:rPr>
              <a:t> </a:t>
            </a:r>
            <a:r>
              <a:rPr lang="pt-PT" sz="1400" dirty="0" err="1">
                <a:latin typeface="Corbel" panose="020B0503020204020204" pitchFamily="34" charset="0"/>
              </a:rPr>
              <a:t>detection</a:t>
            </a:r>
            <a:r>
              <a:rPr lang="pt-PT" sz="1400" dirty="0">
                <a:latin typeface="Corbel" panose="020B0503020204020204" pitchFamily="34" charset="0"/>
              </a:rPr>
              <a:t>?</a:t>
            </a:r>
          </a:p>
          <a:p>
            <a:r>
              <a:rPr lang="pt-PT" sz="1400" dirty="0">
                <a:solidFill>
                  <a:schemeClr val="accent2"/>
                </a:solidFill>
                <a:latin typeface="Corbel" panose="020B0503020204020204" pitchFamily="34" charset="0"/>
              </a:rPr>
              <a:t>RQ2</a:t>
            </a:r>
            <a:r>
              <a:rPr lang="pt-PT" sz="1400" dirty="0">
                <a:latin typeface="Corbel" panose="020B0503020204020204" pitchFamily="34" charset="0"/>
              </a:rPr>
              <a:t> - </a:t>
            </a:r>
            <a:r>
              <a:rPr lang="pt-PT" sz="1400" dirty="0" err="1">
                <a:latin typeface="Corbel" panose="020B0503020204020204" pitchFamily="34" charset="0"/>
              </a:rPr>
              <a:t>Detection</a:t>
            </a:r>
            <a:r>
              <a:rPr lang="pt-PT" sz="1400" dirty="0">
                <a:latin typeface="Corbel" panose="020B0503020204020204" pitchFamily="34" charset="0"/>
              </a:rPr>
              <a:t> </a:t>
            </a:r>
            <a:r>
              <a:rPr lang="pt-PT" sz="1400" dirty="0" err="1">
                <a:latin typeface="Corbel" panose="020B0503020204020204" pitchFamily="34" charset="0"/>
              </a:rPr>
              <a:t>scalable</a:t>
            </a:r>
            <a:r>
              <a:rPr lang="pt-PT" sz="1400" dirty="0">
                <a:latin typeface="Corbel" panose="020B0503020204020204" pitchFamily="34" charset="0"/>
              </a:rPr>
              <a:t>?</a:t>
            </a:r>
          </a:p>
          <a:p>
            <a:r>
              <a:rPr lang="pt-PT" sz="1400" dirty="0">
                <a:solidFill>
                  <a:schemeClr val="accent2"/>
                </a:solidFill>
                <a:latin typeface="Corbel" panose="020B0503020204020204" pitchFamily="34" charset="0"/>
              </a:rPr>
              <a:t>RQ3</a:t>
            </a:r>
            <a:r>
              <a:rPr lang="pt-PT" sz="1400" dirty="0">
                <a:latin typeface="Corbel" panose="020B0503020204020204" pitchFamily="34" charset="0"/>
              </a:rPr>
              <a:t> – SDN </a:t>
            </a:r>
            <a:r>
              <a:rPr lang="pt-PT" sz="1400" dirty="0" err="1">
                <a:latin typeface="Corbel" panose="020B0503020204020204" pitchFamily="34" charset="0"/>
              </a:rPr>
              <a:t>controller</a:t>
            </a:r>
            <a:r>
              <a:rPr lang="pt-PT" sz="1400" dirty="0">
                <a:latin typeface="Corbel" panose="020B0503020204020204" pitchFamily="34" charset="0"/>
              </a:rPr>
              <a:t> </a:t>
            </a:r>
            <a:r>
              <a:rPr lang="pt-PT" sz="1400" dirty="0" err="1">
                <a:latin typeface="Corbel" panose="020B0503020204020204" pitchFamily="34" charset="0"/>
              </a:rPr>
              <a:t>enhance</a:t>
            </a:r>
            <a:r>
              <a:rPr lang="pt-PT" sz="1400" dirty="0">
                <a:latin typeface="Corbel" panose="020B0503020204020204" pitchFamily="34" charset="0"/>
              </a:rPr>
              <a:t> </a:t>
            </a:r>
            <a:r>
              <a:rPr lang="pt-PT" sz="1400" dirty="0" err="1">
                <a:latin typeface="Corbel" panose="020B0503020204020204" pitchFamily="34" charset="0"/>
              </a:rPr>
              <a:t>security</a:t>
            </a:r>
            <a:r>
              <a:rPr lang="pt-PT" sz="1400" dirty="0">
                <a:latin typeface="Corbel" panose="020B0503020204020204" pitchFamily="34" charset="0"/>
              </a:rPr>
              <a:t>?</a:t>
            </a:r>
          </a:p>
          <a:p>
            <a:r>
              <a:rPr lang="pt-PT" sz="1400" dirty="0">
                <a:solidFill>
                  <a:schemeClr val="accent2"/>
                </a:solidFill>
                <a:latin typeface="Corbel" panose="020B0503020204020204" pitchFamily="34" charset="0"/>
              </a:rPr>
              <a:t>RQ4</a:t>
            </a:r>
            <a:r>
              <a:rPr lang="pt-PT" sz="1400" dirty="0">
                <a:latin typeface="Corbel" panose="020B0503020204020204" pitchFamily="34" charset="0"/>
              </a:rPr>
              <a:t> – </a:t>
            </a:r>
            <a:r>
              <a:rPr lang="pt-PT" sz="1400" dirty="0" err="1">
                <a:latin typeface="Corbel" panose="020B0503020204020204" pitchFamily="34" charset="0"/>
              </a:rPr>
              <a:t>Timely</a:t>
            </a:r>
            <a:r>
              <a:rPr lang="pt-PT" sz="1400" dirty="0">
                <a:latin typeface="Corbel" panose="020B0503020204020204" pitchFamily="34" charset="0"/>
              </a:rPr>
              <a:t> </a:t>
            </a:r>
            <a:r>
              <a:rPr lang="pt-PT" sz="1400" dirty="0" err="1">
                <a:latin typeface="Corbel" panose="020B0503020204020204" pitchFamily="34" charset="0"/>
              </a:rPr>
              <a:t>deployment</a:t>
            </a:r>
            <a:r>
              <a:rPr lang="pt-PT" sz="1400" dirty="0">
                <a:latin typeface="Corbel" panose="020B0503020204020204" pitchFamily="34" charset="0"/>
              </a:rPr>
              <a:t>?</a:t>
            </a:r>
          </a:p>
        </p:txBody>
      </p:sp>
      <p:sp>
        <p:nvSpPr>
          <p:cNvPr id="10" name="Chaveta à esquerda 9">
            <a:extLst>
              <a:ext uri="{FF2B5EF4-FFF2-40B4-BE49-F238E27FC236}">
                <a16:creationId xmlns:a16="http://schemas.microsoft.com/office/drawing/2014/main" id="{95EBE81E-F4F9-1C3A-68F1-F7DC7842EC21}"/>
              </a:ext>
            </a:extLst>
          </p:cNvPr>
          <p:cNvSpPr/>
          <p:nvPr/>
        </p:nvSpPr>
        <p:spPr>
          <a:xfrm>
            <a:off x="8905872" y="599768"/>
            <a:ext cx="177168" cy="481264"/>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Tree>
    <p:extLst>
      <p:ext uri="{BB962C8B-B14F-4D97-AF65-F5344CB8AC3E}">
        <p14:creationId xmlns:p14="http://schemas.microsoft.com/office/powerpoint/2010/main" val="23159371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74D40-A0D4-AD3D-B5FC-C97F97BCB010}"/>
            </a:ext>
          </a:extLst>
        </p:cNvPr>
        <p:cNvGrpSpPr/>
        <p:nvPr/>
      </p:nvGrpSpPr>
      <p:grpSpPr>
        <a:xfrm>
          <a:off x="0" y="0"/>
          <a:ext cx="0" cy="0"/>
          <a:chOff x="0" y="0"/>
          <a:chExt cx="0" cy="0"/>
        </a:xfrm>
      </p:grpSpPr>
      <p:sp>
        <p:nvSpPr>
          <p:cNvPr id="2" name="Marcador de Posição do Número do Diapositivo 1">
            <a:extLst>
              <a:ext uri="{FF2B5EF4-FFF2-40B4-BE49-F238E27FC236}">
                <a16:creationId xmlns:a16="http://schemas.microsoft.com/office/drawing/2014/main" id="{82F62512-5B55-9EC5-E359-DBE91BB3B220}"/>
              </a:ext>
            </a:extLst>
          </p:cNvPr>
          <p:cNvSpPr>
            <a:spLocks noGrp="1"/>
          </p:cNvSpPr>
          <p:nvPr>
            <p:ph type="sldNum" sz="quarter" idx="12"/>
          </p:nvPr>
        </p:nvSpPr>
        <p:spPr/>
        <p:txBody>
          <a:bodyPr/>
          <a:lstStyle/>
          <a:p>
            <a:fld id="{4FAB73BC-B049-4115-A692-8D63A059BFB8}" type="slidenum">
              <a:rPr lang="en-US" smtClean="0"/>
              <a:pPr/>
              <a:t>25</a:t>
            </a:fld>
            <a:endParaRPr lang="en-US" dirty="0"/>
          </a:p>
        </p:txBody>
      </p:sp>
      <p:sp>
        <p:nvSpPr>
          <p:cNvPr id="3" name="Título 2">
            <a:extLst>
              <a:ext uri="{FF2B5EF4-FFF2-40B4-BE49-F238E27FC236}">
                <a16:creationId xmlns:a16="http://schemas.microsoft.com/office/drawing/2014/main" id="{70653980-62EA-642F-D159-47D6881F6208}"/>
              </a:ext>
            </a:extLst>
          </p:cNvPr>
          <p:cNvSpPr>
            <a:spLocks noGrp="1"/>
          </p:cNvSpPr>
          <p:nvPr>
            <p:ph type="title" idx="4294967295"/>
          </p:nvPr>
        </p:nvSpPr>
        <p:spPr>
          <a:xfrm>
            <a:off x="498070" y="533400"/>
            <a:ext cx="10058400" cy="641350"/>
          </a:xfrm>
        </p:spPr>
        <p:txBody>
          <a:bodyPr>
            <a:normAutofit/>
          </a:bodyPr>
          <a:lstStyle/>
          <a:p>
            <a:r>
              <a:rPr lang="pt-PT" sz="2800" b="1" dirty="0" err="1">
                <a:solidFill>
                  <a:srgbClr val="0070C0"/>
                </a:solidFill>
                <a:latin typeface="Consolas" panose="020B0609020204030204" pitchFamily="49" charset="0"/>
              </a:rPr>
              <a:t>Results</a:t>
            </a:r>
            <a:endParaRPr lang="pt-PT" sz="2800" b="1" dirty="0">
              <a:solidFill>
                <a:srgbClr val="0070C0"/>
              </a:solidFill>
              <a:latin typeface="Consolas" panose="020B0609020204030204" pitchFamily="49" charset="0"/>
            </a:endParaRPr>
          </a:p>
        </p:txBody>
      </p:sp>
      <p:pic>
        <p:nvPicPr>
          <p:cNvPr id="4" name="Picture 2" descr="Uma imagem com texto, captura de ecrã, Tipo de letra, Gráficos&#10;&#10;Descrição gerada automaticamente">
            <a:extLst>
              <a:ext uri="{FF2B5EF4-FFF2-40B4-BE49-F238E27FC236}">
                <a16:creationId xmlns:a16="http://schemas.microsoft.com/office/drawing/2014/main" id="{95AB0BB3-1D49-08A8-F09A-DC87BAE816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2841" y="-55162"/>
            <a:ext cx="2349159" cy="64135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9">
            <a:extLst>
              <a:ext uri="{FF2B5EF4-FFF2-40B4-BE49-F238E27FC236}">
                <a16:creationId xmlns:a16="http://schemas.microsoft.com/office/drawing/2014/main" id="{7A1531EE-C629-5C32-9D40-4E382FC7ABA8}"/>
              </a:ext>
            </a:extLst>
          </p:cNvPr>
          <p:cNvSpPr txBox="1"/>
          <p:nvPr/>
        </p:nvSpPr>
        <p:spPr>
          <a:xfrm>
            <a:off x="498070" y="1193800"/>
            <a:ext cx="11480026" cy="40011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GB" sz="20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Time Analysis</a:t>
            </a:r>
          </a:p>
        </p:txBody>
      </p:sp>
      <p:sp>
        <p:nvSpPr>
          <p:cNvPr id="5" name="CaixaDeTexto 4">
            <a:extLst>
              <a:ext uri="{FF2B5EF4-FFF2-40B4-BE49-F238E27FC236}">
                <a16:creationId xmlns:a16="http://schemas.microsoft.com/office/drawing/2014/main" id="{72B48396-80A2-85DD-A9F4-8819260FE601}"/>
              </a:ext>
            </a:extLst>
          </p:cNvPr>
          <p:cNvSpPr txBox="1"/>
          <p:nvPr/>
        </p:nvSpPr>
        <p:spPr>
          <a:xfrm>
            <a:off x="737118" y="2360645"/>
            <a:ext cx="3922228" cy="2585323"/>
          </a:xfrm>
          <a:prstGeom prst="rect">
            <a:avLst/>
          </a:prstGeom>
          <a:noFill/>
        </p:spPr>
        <p:txBody>
          <a:bodyPr wrap="none" rtlCol="0">
            <a:spAutoFit/>
          </a:bodyPr>
          <a:lstStyle/>
          <a:p>
            <a:r>
              <a:rPr lang="pt-PT" b="1" dirty="0" err="1">
                <a:solidFill>
                  <a:srgbClr val="0070C0"/>
                </a:solidFill>
              </a:rPr>
              <a:t>Device</a:t>
            </a:r>
            <a:r>
              <a:rPr lang="pt-PT" b="1" dirty="0">
                <a:solidFill>
                  <a:srgbClr val="0070C0"/>
                </a:solidFill>
              </a:rPr>
              <a:t> </a:t>
            </a:r>
            <a:r>
              <a:rPr lang="pt-PT" b="1" dirty="0" err="1">
                <a:solidFill>
                  <a:srgbClr val="0070C0"/>
                </a:solidFill>
              </a:rPr>
              <a:t>Discovery</a:t>
            </a:r>
            <a:r>
              <a:rPr lang="pt-PT" dirty="0"/>
              <a:t> = 1,5 </a:t>
            </a:r>
            <a:r>
              <a:rPr lang="pt-PT" dirty="0" err="1"/>
              <a:t>sec</a:t>
            </a:r>
            <a:endParaRPr lang="pt-PT" dirty="0"/>
          </a:p>
          <a:p>
            <a:endParaRPr lang="pt-PT" dirty="0"/>
          </a:p>
          <a:p>
            <a:r>
              <a:rPr lang="pt-PT" b="1" dirty="0">
                <a:solidFill>
                  <a:srgbClr val="0070C0"/>
                </a:solidFill>
              </a:rPr>
              <a:t>Prepare </a:t>
            </a:r>
            <a:r>
              <a:rPr lang="pt-PT" b="1" dirty="0" err="1">
                <a:solidFill>
                  <a:srgbClr val="0070C0"/>
                </a:solidFill>
              </a:rPr>
              <a:t>Vulnerability</a:t>
            </a:r>
            <a:r>
              <a:rPr lang="pt-PT" b="1" dirty="0">
                <a:solidFill>
                  <a:srgbClr val="0070C0"/>
                </a:solidFill>
              </a:rPr>
              <a:t> Scan </a:t>
            </a:r>
            <a:r>
              <a:rPr lang="pt-PT" dirty="0"/>
              <a:t>= 0,98 </a:t>
            </a:r>
            <a:r>
              <a:rPr lang="pt-PT" dirty="0" err="1"/>
              <a:t>sec</a:t>
            </a:r>
            <a:endParaRPr lang="pt-PT" dirty="0"/>
          </a:p>
          <a:p>
            <a:endParaRPr lang="pt-PT" dirty="0"/>
          </a:p>
          <a:p>
            <a:r>
              <a:rPr lang="pt-PT" b="1" dirty="0" err="1">
                <a:solidFill>
                  <a:srgbClr val="0070C0"/>
                </a:solidFill>
              </a:rPr>
              <a:t>Executing</a:t>
            </a:r>
            <a:r>
              <a:rPr lang="pt-PT" b="1" dirty="0">
                <a:solidFill>
                  <a:srgbClr val="0070C0"/>
                </a:solidFill>
              </a:rPr>
              <a:t> </a:t>
            </a:r>
            <a:r>
              <a:rPr lang="pt-PT" b="1" dirty="0" err="1">
                <a:solidFill>
                  <a:srgbClr val="0070C0"/>
                </a:solidFill>
              </a:rPr>
              <a:t>Vulnerability</a:t>
            </a:r>
            <a:r>
              <a:rPr lang="pt-PT" b="1" dirty="0">
                <a:solidFill>
                  <a:srgbClr val="0070C0"/>
                </a:solidFill>
              </a:rPr>
              <a:t> Scan </a:t>
            </a:r>
            <a:r>
              <a:rPr lang="pt-PT" dirty="0"/>
              <a:t>= 18 min</a:t>
            </a:r>
          </a:p>
          <a:p>
            <a:endParaRPr lang="pt-PT" dirty="0"/>
          </a:p>
          <a:p>
            <a:r>
              <a:rPr lang="pt-PT" b="1" dirty="0" err="1">
                <a:solidFill>
                  <a:srgbClr val="0070C0"/>
                </a:solidFill>
              </a:rPr>
              <a:t>Request</a:t>
            </a:r>
            <a:r>
              <a:rPr lang="pt-PT" b="1" dirty="0">
                <a:solidFill>
                  <a:srgbClr val="0070C0"/>
                </a:solidFill>
              </a:rPr>
              <a:t> </a:t>
            </a:r>
            <a:r>
              <a:rPr lang="pt-PT" b="1" dirty="0" err="1">
                <a:solidFill>
                  <a:srgbClr val="0070C0"/>
                </a:solidFill>
              </a:rPr>
              <a:t>and</a:t>
            </a:r>
            <a:r>
              <a:rPr lang="pt-PT" b="1" dirty="0">
                <a:solidFill>
                  <a:srgbClr val="0070C0"/>
                </a:solidFill>
              </a:rPr>
              <a:t> </a:t>
            </a:r>
            <a:r>
              <a:rPr lang="pt-PT" b="1" dirty="0" err="1">
                <a:solidFill>
                  <a:srgbClr val="0070C0"/>
                </a:solidFill>
              </a:rPr>
              <a:t>Parsing</a:t>
            </a:r>
            <a:r>
              <a:rPr lang="pt-PT" b="1" dirty="0">
                <a:solidFill>
                  <a:srgbClr val="0070C0"/>
                </a:solidFill>
              </a:rPr>
              <a:t> </a:t>
            </a:r>
            <a:r>
              <a:rPr lang="pt-PT" b="1" dirty="0" err="1">
                <a:solidFill>
                  <a:srgbClr val="0070C0"/>
                </a:solidFill>
              </a:rPr>
              <a:t>Report</a:t>
            </a:r>
            <a:r>
              <a:rPr lang="pt-PT" b="1" dirty="0">
                <a:solidFill>
                  <a:srgbClr val="0070C0"/>
                </a:solidFill>
              </a:rPr>
              <a:t> </a:t>
            </a:r>
            <a:r>
              <a:rPr lang="pt-PT" dirty="0"/>
              <a:t>= 0,019 </a:t>
            </a:r>
            <a:r>
              <a:rPr lang="pt-PT" dirty="0" err="1"/>
              <a:t>sec</a:t>
            </a:r>
            <a:endParaRPr lang="pt-PT" dirty="0"/>
          </a:p>
          <a:p>
            <a:endParaRPr lang="pt-PT" dirty="0"/>
          </a:p>
          <a:p>
            <a:r>
              <a:rPr lang="pt-PT" b="1" dirty="0" err="1">
                <a:solidFill>
                  <a:srgbClr val="0070C0"/>
                </a:solidFill>
              </a:rPr>
              <a:t>Isolating</a:t>
            </a:r>
            <a:r>
              <a:rPr lang="pt-PT" b="1" dirty="0">
                <a:solidFill>
                  <a:srgbClr val="0070C0"/>
                </a:solidFill>
              </a:rPr>
              <a:t> </a:t>
            </a:r>
            <a:r>
              <a:rPr lang="pt-PT" b="1" dirty="0" err="1">
                <a:solidFill>
                  <a:srgbClr val="0070C0"/>
                </a:solidFill>
              </a:rPr>
              <a:t>the</a:t>
            </a:r>
            <a:r>
              <a:rPr lang="pt-PT" b="1" dirty="0">
                <a:solidFill>
                  <a:srgbClr val="0070C0"/>
                </a:solidFill>
              </a:rPr>
              <a:t> </a:t>
            </a:r>
            <a:r>
              <a:rPr lang="pt-PT" b="1" dirty="0" err="1">
                <a:solidFill>
                  <a:srgbClr val="0070C0"/>
                </a:solidFill>
              </a:rPr>
              <a:t>device</a:t>
            </a:r>
            <a:r>
              <a:rPr lang="pt-PT" b="1" dirty="0">
                <a:solidFill>
                  <a:srgbClr val="0070C0"/>
                </a:solidFill>
              </a:rPr>
              <a:t> </a:t>
            </a:r>
            <a:r>
              <a:rPr lang="pt-PT" dirty="0"/>
              <a:t>= 0,000075 </a:t>
            </a:r>
            <a:r>
              <a:rPr lang="pt-PT" dirty="0" err="1"/>
              <a:t>sec</a:t>
            </a:r>
            <a:endParaRPr lang="pt-PT" dirty="0"/>
          </a:p>
        </p:txBody>
      </p:sp>
      <p:cxnSp>
        <p:nvCxnSpPr>
          <p:cNvPr id="12" name="Conexão reta unidirecional 11">
            <a:extLst>
              <a:ext uri="{FF2B5EF4-FFF2-40B4-BE49-F238E27FC236}">
                <a16:creationId xmlns:a16="http://schemas.microsoft.com/office/drawing/2014/main" id="{78FCAC79-9628-0190-4B39-4F6968033A96}"/>
              </a:ext>
            </a:extLst>
          </p:cNvPr>
          <p:cNvCxnSpPr>
            <a:cxnSpLocks/>
          </p:cNvCxnSpPr>
          <p:nvPr/>
        </p:nvCxnSpPr>
        <p:spPr>
          <a:xfrm>
            <a:off x="4974590" y="3653306"/>
            <a:ext cx="1105359"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Chaveta à direita 12">
            <a:extLst>
              <a:ext uri="{FF2B5EF4-FFF2-40B4-BE49-F238E27FC236}">
                <a16:creationId xmlns:a16="http://schemas.microsoft.com/office/drawing/2014/main" id="{3C107BF4-3108-5120-D7AE-2A9D2DD2B4F1}"/>
              </a:ext>
            </a:extLst>
          </p:cNvPr>
          <p:cNvSpPr/>
          <p:nvPr/>
        </p:nvSpPr>
        <p:spPr>
          <a:xfrm>
            <a:off x="5000025" y="4065223"/>
            <a:ext cx="518582" cy="825658"/>
          </a:xfrm>
          <a:prstGeom prst="righ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14" name="CaixaDeTexto 13">
            <a:extLst>
              <a:ext uri="{FF2B5EF4-FFF2-40B4-BE49-F238E27FC236}">
                <a16:creationId xmlns:a16="http://schemas.microsoft.com/office/drawing/2014/main" id="{363F765C-8876-6545-1A4F-D5C6A239D04D}"/>
              </a:ext>
            </a:extLst>
          </p:cNvPr>
          <p:cNvSpPr txBox="1"/>
          <p:nvPr/>
        </p:nvSpPr>
        <p:spPr>
          <a:xfrm>
            <a:off x="5670180" y="4277997"/>
            <a:ext cx="2803460" cy="400110"/>
          </a:xfrm>
          <a:prstGeom prst="rect">
            <a:avLst/>
          </a:prstGeom>
          <a:noFill/>
        </p:spPr>
        <p:txBody>
          <a:bodyPr wrap="none" rtlCol="0">
            <a:spAutoFit/>
          </a:bodyPr>
          <a:lstStyle/>
          <a:p>
            <a:r>
              <a:rPr lang="pt-PT" sz="2000" b="1" dirty="0"/>
              <a:t>Fast to secure </a:t>
            </a:r>
            <a:r>
              <a:rPr lang="pt-PT" sz="2000" b="1" dirty="0" err="1"/>
              <a:t>the</a:t>
            </a:r>
            <a:r>
              <a:rPr lang="pt-PT" sz="2000" b="1" dirty="0"/>
              <a:t> </a:t>
            </a:r>
            <a:r>
              <a:rPr lang="pt-PT" sz="2000" b="1" dirty="0" err="1"/>
              <a:t>device</a:t>
            </a:r>
            <a:endParaRPr lang="pt-PT" sz="2000" b="1" dirty="0"/>
          </a:p>
        </p:txBody>
      </p:sp>
      <p:sp>
        <p:nvSpPr>
          <p:cNvPr id="15" name="CaixaDeTexto 14">
            <a:extLst>
              <a:ext uri="{FF2B5EF4-FFF2-40B4-BE49-F238E27FC236}">
                <a16:creationId xmlns:a16="http://schemas.microsoft.com/office/drawing/2014/main" id="{43656D6C-D81A-B9E3-8180-0F7319FD43DB}"/>
              </a:ext>
            </a:extLst>
          </p:cNvPr>
          <p:cNvSpPr txBox="1"/>
          <p:nvPr/>
        </p:nvSpPr>
        <p:spPr>
          <a:xfrm>
            <a:off x="6238083" y="3453251"/>
            <a:ext cx="3452740" cy="400110"/>
          </a:xfrm>
          <a:prstGeom prst="rect">
            <a:avLst/>
          </a:prstGeom>
          <a:noFill/>
        </p:spPr>
        <p:txBody>
          <a:bodyPr wrap="none" rtlCol="0">
            <a:spAutoFit/>
          </a:bodyPr>
          <a:lstStyle/>
          <a:p>
            <a:r>
              <a:rPr lang="pt-PT" sz="2000" b="1" dirty="0" err="1"/>
              <a:t>Expected</a:t>
            </a:r>
            <a:r>
              <a:rPr lang="pt-PT" sz="2000" b="1" dirty="0"/>
              <a:t> </a:t>
            </a:r>
            <a:r>
              <a:rPr lang="pt-PT" sz="2000" b="1" dirty="0" err="1"/>
              <a:t>doing</a:t>
            </a:r>
            <a:r>
              <a:rPr lang="pt-PT" sz="2000" b="1" dirty="0"/>
              <a:t> </a:t>
            </a:r>
            <a:r>
              <a:rPr lang="pt-PT" sz="2000" b="1" dirty="0" err="1"/>
              <a:t>the</a:t>
            </a:r>
            <a:r>
              <a:rPr lang="pt-PT" sz="2000" b="1" dirty="0"/>
              <a:t> </a:t>
            </a:r>
            <a:r>
              <a:rPr lang="pt-PT" sz="2000" b="1" dirty="0" err="1"/>
              <a:t>complexity</a:t>
            </a:r>
            <a:endParaRPr lang="pt-PT" sz="2000" b="1" dirty="0"/>
          </a:p>
        </p:txBody>
      </p:sp>
      <p:sp>
        <p:nvSpPr>
          <p:cNvPr id="7" name="CaixaDeTexto 6">
            <a:extLst>
              <a:ext uri="{FF2B5EF4-FFF2-40B4-BE49-F238E27FC236}">
                <a16:creationId xmlns:a16="http://schemas.microsoft.com/office/drawing/2014/main" id="{82702867-19C4-1D93-AFAF-33B878A223A6}"/>
              </a:ext>
            </a:extLst>
          </p:cNvPr>
          <p:cNvSpPr txBox="1"/>
          <p:nvPr/>
        </p:nvSpPr>
        <p:spPr>
          <a:xfrm>
            <a:off x="8994920" y="586188"/>
            <a:ext cx="3123099" cy="954107"/>
          </a:xfrm>
          <a:prstGeom prst="rect">
            <a:avLst/>
          </a:prstGeom>
          <a:noFill/>
        </p:spPr>
        <p:txBody>
          <a:bodyPr wrap="none" rtlCol="0">
            <a:spAutoFit/>
          </a:bodyPr>
          <a:lstStyle/>
          <a:p>
            <a:r>
              <a:rPr lang="pt-PT" sz="1400" dirty="0">
                <a:solidFill>
                  <a:schemeClr val="accent2"/>
                </a:solidFill>
                <a:latin typeface="Corbel" panose="020B0503020204020204" pitchFamily="34" charset="0"/>
              </a:rPr>
              <a:t>RQ1</a:t>
            </a:r>
            <a:r>
              <a:rPr lang="pt-PT" sz="1400" dirty="0">
                <a:latin typeface="Corbel" panose="020B0503020204020204" pitchFamily="34" charset="0"/>
              </a:rPr>
              <a:t> - </a:t>
            </a:r>
            <a:r>
              <a:rPr lang="pt-PT" sz="1400" dirty="0" err="1">
                <a:latin typeface="Corbel" panose="020B0503020204020204" pitchFamily="34" charset="0"/>
              </a:rPr>
              <a:t>How</a:t>
            </a:r>
            <a:r>
              <a:rPr lang="pt-PT" sz="1400" dirty="0">
                <a:latin typeface="Corbel" panose="020B0503020204020204" pitchFamily="34" charset="0"/>
              </a:rPr>
              <a:t> to </a:t>
            </a:r>
            <a:r>
              <a:rPr lang="pt-PT" sz="1400" dirty="0" err="1">
                <a:latin typeface="Corbel" panose="020B0503020204020204" pitchFamily="34" charset="0"/>
              </a:rPr>
              <a:t>automate</a:t>
            </a:r>
            <a:r>
              <a:rPr lang="pt-PT" sz="1400" dirty="0">
                <a:latin typeface="Corbel" panose="020B0503020204020204" pitchFamily="34" charset="0"/>
              </a:rPr>
              <a:t> </a:t>
            </a:r>
            <a:r>
              <a:rPr lang="pt-PT" sz="1400" dirty="0" err="1">
                <a:latin typeface="Corbel" panose="020B0503020204020204" pitchFamily="34" charset="0"/>
              </a:rPr>
              <a:t>detection</a:t>
            </a:r>
            <a:r>
              <a:rPr lang="pt-PT" sz="1400" dirty="0">
                <a:latin typeface="Corbel" panose="020B0503020204020204" pitchFamily="34" charset="0"/>
              </a:rPr>
              <a:t>?</a:t>
            </a:r>
          </a:p>
          <a:p>
            <a:r>
              <a:rPr lang="pt-PT" sz="1400" dirty="0">
                <a:solidFill>
                  <a:schemeClr val="accent2"/>
                </a:solidFill>
                <a:latin typeface="Corbel" panose="020B0503020204020204" pitchFamily="34" charset="0"/>
              </a:rPr>
              <a:t>RQ2</a:t>
            </a:r>
            <a:r>
              <a:rPr lang="pt-PT" sz="1400" dirty="0">
                <a:latin typeface="Corbel" panose="020B0503020204020204" pitchFamily="34" charset="0"/>
              </a:rPr>
              <a:t> - </a:t>
            </a:r>
            <a:r>
              <a:rPr lang="pt-PT" sz="1400" dirty="0" err="1">
                <a:latin typeface="Corbel" panose="020B0503020204020204" pitchFamily="34" charset="0"/>
              </a:rPr>
              <a:t>Detection</a:t>
            </a:r>
            <a:r>
              <a:rPr lang="pt-PT" sz="1400" dirty="0">
                <a:latin typeface="Corbel" panose="020B0503020204020204" pitchFamily="34" charset="0"/>
              </a:rPr>
              <a:t> </a:t>
            </a:r>
            <a:r>
              <a:rPr lang="pt-PT" sz="1400" dirty="0" err="1">
                <a:latin typeface="Corbel" panose="020B0503020204020204" pitchFamily="34" charset="0"/>
              </a:rPr>
              <a:t>scalable</a:t>
            </a:r>
            <a:r>
              <a:rPr lang="pt-PT" sz="1400" dirty="0">
                <a:latin typeface="Corbel" panose="020B0503020204020204" pitchFamily="34" charset="0"/>
              </a:rPr>
              <a:t>?</a:t>
            </a:r>
          </a:p>
          <a:p>
            <a:r>
              <a:rPr lang="pt-PT" sz="1400" dirty="0">
                <a:solidFill>
                  <a:schemeClr val="accent2"/>
                </a:solidFill>
                <a:latin typeface="Corbel" panose="020B0503020204020204" pitchFamily="34" charset="0"/>
              </a:rPr>
              <a:t>RQ3</a:t>
            </a:r>
            <a:r>
              <a:rPr lang="pt-PT" sz="1400" dirty="0">
                <a:latin typeface="Corbel" panose="020B0503020204020204" pitchFamily="34" charset="0"/>
              </a:rPr>
              <a:t> – SDN </a:t>
            </a:r>
            <a:r>
              <a:rPr lang="pt-PT" sz="1400" dirty="0" err="1">
                <a:latin typeface="Corbel" panose="020B0503020204020204" pitchFamily="34" charset="0"/>
              </a:rPr>
              <a:t>controller</a:t>
            </a:r>
            <a:r>
              <a:rPr lang="pt-PT" sz="1400" dirty="0">
                <a:latin typeface="Corbel" panose="020B0503020204020204" pitchFamily="34" charset="0"/>
              </a:rPr>
              <a:t> </a:t>
            </a:r>
            <a:r>
              <a:rPr lang="pt-PT" sz="1400" dirty="0" err="1">
                <a:latin typeface="Corbel" panose="020B0503020204020204" pitchFamily="34" charset="0"/>
              </a:rPr>
              <a:t>enhance</a:t>
            </a:r>
            <a:r>
              <a:rPr lang="pt-PT" sz="1400" dirty="0">
                <a:latin typeface="Corbel" panose="020B0503020204020204" pitchFamily="34" charset="0"/>
              </a:rPr>
              <a:t> </a:t>
            </a:r>
            <a:r>
              <a:rPr lang="pt-PT" sz="1400" dirty="0" err="1">
                <a:latin typeface="Corbel" panose="020B0503020204020204" pitchFamily="34" charset="0"/>
              </a:rPr>
              <a:t>security</a:t>
            </a:r>
            <a:r>
              <a:rPr lang="pt-PT" sz="1400" dirty="0">
                <a:latin typeface="Corbel" panose="020B0503020204020204" pitchFamily="34" charset="0"/>
              </a:rPr>
              <a:t>?</a:t>
            </a:r>
          </a:p>
          <a:p>
            <a:r>
              <a:rPr lang="pt-PT" sz="1400" dirty="0">
                <a:solidFill>
                  <a:schemeClr val="accent2"/>
                </a:solidFill>
                <a:latin typeface="Corbel" panose="020B0503020204020204" pitchFamily="34" charset="0"/>
              </a:rPr>
              <a:t>RQ4</a:t>
            </a:r>
            <a:r>
              <a:rPr lang="pt-PT" sz="1400" dirty="0">
                <a:latin typeface="Corbel" panose="020B0503020204020204" pitchFamily="34" charset="0"/>
              </a:rPr>
              <a:t> – </a:t>
            </a:r>
            <a:r>
              <a:rPr lang="pt-PT" sz="1400" dirty="0" err="1">
                <a:latin typeface="Corbel" panose="020B0503020204020204" pitchFamily="34" charset="0"/>
              </a:rPr>
              <a:t>Timely</a:t>
            </a:r>
            <a:r>
              <a:rPr lang="pt-PT" sz="1400" dirty="0">
                <a:latin typeface="Corbel" panose="020B0503020204020204" pitchFamily="34" charset="0"/>
              </a:rPr>
              <a:t> </a:t>
            </a:r>
            <a:r>
              <a:rPr lang="pt-PT" sz="1400" dirty="0" err="1">
                <a:latin typeface="Corbel" panose="020B0503020204020204" pitchFamily="34" charset="0"/>
              </a:rPr>
              <a:t>deployment</a:t>
            </a:r>
            <a:r>
              <a:rPr lang="pt-PT" sz="1400" dirty="0">
                <a:latin typeface="Corbel" panose="020B0503020204020204" pitchFamily="34" charset="0"/>
              </a:rPr>
              <a:t>?</a:t>
            </a:r>
          </a:p>
        </p:txBody>
      </p:sp>
      <p:sp>
        <p:nvSpPr>
          <p:cNvPr id="8" name="Chaveta à esquerda 7">
            <a:extLst>
              <a:ext uri="{FF2B5EF4-FFF2-40B4-BE49-F238E27FC236}">
                <a16:creationId xmlns:a16="http://schemas.microsoft.com/office/drawing/2014/main" id="{0A0248A2-C900-DE36-7ED5-5457E7D87B98}"/>
              </a:ext>
            </a:extLst>
          </p:cNvPr>
          <p:cNvSpPr/>
          <p:nvPr/>
        </p:nvSpPr>
        <p:spPr>
          <a:xfrm>
            <a:off x="8906336" y="1059031"/>
            <a:ext cx="177168" cy="481264"/>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Tree>
    <p:extLst>
      <p:ext uri="{BB962C8B-B14F-4D97-AF65-F5344CB8AC3E}">
        <p14:creationId xmlns:p14="http://schemas.microsoft.com/office/powerpoint/2010/main" val="462238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208BF-ED80-178A-1DED-5425C96AB39B}"/>
            </a:ext>
          </a:extLst>
        </p:cNvPr>
        <p:cNvGrpSpPr/>
        <p:nvPr/>
      </p:nvGrpSpPr>
      <p:grpSpPr>
        <a:xfrm>
          <a:off x="0" y="0"/>
          <a:ext cx="0" cy="0"/>
          <a:chOff x="0" y="0"/>
          <a:chExt cx="0" cy="0"/>
        </a:xfrm>
      </p:grpSpPr>
      <p:sp>
        <p:nvSpPr>
          <p:cNvPr id="2" name="Marcador de Posição do Número do Diapositivo 1">
            <a:extLst>
              <a:ext uri="{FF2B5EF4-FFF2-40B4-BE49-F238E27FC236}">
                <a16:creationId xmlns:a16="http://schemas.microsoft.com/office/drawing/2014/main" id="{F9CFE29E-50AE-8FA5-486F-754D2B1A2575}"/>
              </a:ext>
            </a:extLst>
          </p:cNvPr>
          <p:cNvSpPr>
            <a:spLocks noGrp="1"/>
          </p:cNvSpPr>
          <p:nvPr>
            <p:ph type="sldNum" sz="quarter" idx="12"/>
          </p:nvPr>
        </p:nvSpPr>
        <p:spPr/>
        <p:txBody>
          <a:bodyPr/>
          <a:lstStyle/>
          <a:p>
            <a:fld id="{4FAB73BC-B049-4115-A692-8D63A059BFB8}" type="slidenum">
              <a:rPr lang="en-US" smtClean="0"/>
              <a:pPr/>
              <a:t>26</a:t>
            </a:fld>
            <a:endParaRPr lang="en-US" dirty="0"/>
          </a:p>
        </p:txBody>
      </p:sp>
      <p:sp>
        <p:nvSpPr>
          <p:cNvPr id="3" name="Título 2">
            <a:extLst>
              <a:ext uri="{FF2B5EF4-FFF2-40B4-BE49-F238E27FC236}">
                <a16:creationId xmlns:a16="http://schemas.microsoft.com/office/drawing/2014/main" id="{58037155-0151-4379-652A-DD9E48A8B4D9}"/>
              </a:ext>
            </a:extLst>
          </p:cNvPr>
          <p:cNvSpPr>
            <a:spLocks noGrp="1"/>
          </p:cNvSpPr>
          <p:nvPr>
            <p:ph type="title" idx="4294967295"/>
          </p:nvPr>
        </p:nvSpPr>
        <p:spPr>
          <a:xfrm>
            <a:off x="498070" y="533400"/>
            <a:ext cx="10058400" cy="641350"/>
          </a:xfrm>
        </p:spPr>
        <p:txBody>
          <a:bodyPr>
            <a:normAutofit/>
          </a:bodyPr>
          <a:lstStyle/>
          <a:p>
            <a:r>
              <a:rPr lang="pt-PT" sz="2800" b="1" dirty="0" err="1">
                <a:solidFill>
                  <a:srgbClr val="0070C0"/>
                </a:solidFill>
                <a:latin typeface="Consolas" panose="020B0609020204030204" pitchFamily="49" charset="0"/>
              </a:rPr>
              <a:t>Conclusions</a:t>
            </a:r>
            <a:endParaRPr lang="pt-PT" sz="2800" b="1" dirty="0">
              <a:solidFill>
                <a:srgbClr val="0070C0"/>
              </a:solidFill>
              <a:latin typeface="Consolas" panose="020B0609020204030204" pitchFamily="49" charset="0"/>
            </a:endParaRPr>
          </a:p>
        </p:txBody>
      </p:sp>
      <p:pic>
        <p:nvPicPr>
          <p:cNvPr id="4" name="Picture 2" descr="Uma imagem com texto, captura de ecrã, Tipo de letra, Gráficos&#10;&#10;Descrição gerada automaticamente">
            <a:extLst>
              <a:ext uri="{FF2B5EF4-FFF2-40B4-BE49-F238E27FC236}">
                <a16:creationId xmlns:a16="http://schemas.microsoft.com/office/drawing/2014/main" id="{672746A8-2D4B-5502-6277-A8261B9F9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2841" y="-55162"/>
            <a:ext cx="2349159" cy="641350"/>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EEA66BA7-2DCD-3AFA-5FA9-F6DA78FCCA7C}"/>
              </a:ext>
            </a:extLst>
          </p:cNvPr>
          <p:cNvSpPr txBox="1"/>
          <p:nvPr/>
        </p:nvSpPr>
        <p:spPr>
          <a:xfrm>
            <a:off x="676275" y="1814826"/>
            <a:ext cx="10839450" cy="3139321"/>
          </a:xfrm>
          <a:prstGeom prst="rect">
            <a:avLst/>
          </a:prstGeom>
          <a:noFill/>
        </p:spPr>
        <p:txBody>
          <a:bodyPr wrap="square">
            <a:spAutoFit/>
          </a:bodyPr>
          <a:lstStyle/>
          <a:p>
            <a:pPr algn="l"/>
            <a:r>
              <a:rPr lang="pt-PT" b="1" dirty="0">
                <a:solidFill>
                  <a:srgbClr val="0070C0"/>
                </a:solidFill>
              </a:rPr>
              <a:t>RQ1</a:t>
            </a:r>
            <a:r>
              <a:rPr lang="pt-PT" dirty="0"/>
              <a:t> - </a:t>
            </a:r>
            <a:r>
              <a:rPr lang="en-US" b="0" i="0" u="none" strike="noStrike" baseline="0" dirty="0">
                <a:latin typeface="NimbusRomNo9L-Regu"/>
              </a:rPr>
              <a:t>The system </a:t>
            </a:r>
            <a:r>
              <a:rPr lang="en-US" b="1" i="0" u="none" strike="noStrike" baseline="0" dirty="0">
                <a:solidFill>
                  <a:schemeClr val="accent2"/>
                </a:solidFill>
                <a:latin typeface="NimbusRomNo9L-Regu"/>
              </a:rPr>
              <a:t>automates vulnerability detection </a:t>
            </a:r>
            <a:r>
              <a:rPr lang="en-US" b="0" i="0" u="none" strike="noStrike" baseline="0" dirty="0">
                <a:latin typeface="NimbusRomNo9L-Regu"/>
              </a:rPr>
              <a:t>using </a:t>
            </a:r>
            <a:r>
              <a:rPr lang="en-US" b="0" i="0" u="none" strike="noStrike" baseline="0" dirty="0">
                <a:solidFill>
                  <a:schemeClr val="accent2"/>
                </a:solidFill>
                <a:latin typeface="NimbusRomNo9L-Regu"/>
              </a:rPr>
              <a:t>Nmap</a:t>
            </a:r>
            <a:r>
              <a:rPr lang="en-US" b="0" i="0" u="none" strike="noStrike" baseline="0" dirty="0">
                <a:latin typeface="NimbusRomNo9L-Regu"/>
              </a:rPr>
              <a:t> for </a:t>
            </a:r>
            <a:r>
              <a:rPr lang="en-US" b="1" i="0" u="none" strike="noStrike" baseline="0" dirty="0">
                <a:solidFill>
                  <a:schemeClr val="accent2"/>
                </a:solidFill>
                <a:latin typeface="NimbusRomNo9L-Regu"/>
              </a:rPr>
              <a:t>device discovery </a:t>
            </a:r>
            <a:r>
              <a:rPr lang="en-US" b="0" i="0" u="none" strike="noStrike" baseline="0" dirty="0">
                <a:latin typeface="NimbusRomNo9L-Regu"/>
              </a:rPr>
              <a:t>and </a:t>
            </a:r>
            <a:r>
              <a:rPr lang="en-US" b="0" i="0" u="none" strike="noStrike" baseline="0" dirty="0">
                <a:solidFill>
                  <a:schemeClr val="accent2"/>
                </a:solidFill>
                <a:latin typeface="NimbusRomNo9L-Regu"/>
              </a:rPr>
              <a:t>GVM</a:t>
            </a:r>
            <a:r>
              <a:rPr lang="en-US" b="0" i="0" u="none" strike="noStrike" baseline="0" dirty="0">
                <a:latin typeface="NimbusRomNo9L-Regu"/>
              </a:rPr>
              <a:t> to </a:t>
            </a:r>
            <a:r>
              <a:rPr lang="en-US" b="1" i="0" u="none" strike="noStrike" baseline="0" dirty="0">
                <a:solidFill>
                  <a:schemeClr val="accent2"/>
                </a:solidFill>
                <a:latin typeface="NimbusRomNo9L-Regu"/>
              </a:rPr>
              <a:t>scan for</a:t>
            </a:r>
            <a:r>
              <a:rPr lang="en-US" b="0" i="0" u="none" strike="noStrike" baseline="0" dirty="0">
                <a:latin typeface="NimbusRomNo9L-Regu"/>
              </a:rPr>
              <a:t> </a:t>
            </a:r>
            <a:r>
              <a:rPr lang="en-US" b="1" i="0" u="none" strike="noStrike" baseline="0" dirty="0">
                <a:solidFill>
                  <a:schemeClr val="accent2"/>
                </a:solidFill>
                <a:latin typeface="NimbusRomNo9L-Regu"/>
              </a:rPr>
              <a:t>vulnerabilities</a:t>
            </a:r>
            <a:r>
              <a:rPr lang="en-US" b="0" i="0" u="none" strike="noStrike" baseline="0" dirty="0">
                <a:latin typeface="NimbusRomNo9L-Regu"/>
              </a:rPr>
              <a:t>. The </a:t>
            </a:r>
            <a:r>
              <a:rPr lang="en-US" b="0" i="0" u="none" strike="noStrike" baseline="0" dirty="0">
                <a:solidFill>
                  <a:schemeClr val="accent2"/>
                </a:solidFill>
                <a:latin typeface="NimbusRomNo9L-Regu"/>
              </a:rPr>
              <a:t>SOAR</a:t>
            </a:r>
            <a:r>
              <a:rPr lang="en-US" b="0" i="0" u="none" strike="noStrike" baseline="0" dirty="0">
                <a:latin typeface="NimbusRomNo9L-Regu"/>
              </a:rPr>
              <a:t> Platform </a:t>
            </a:r>
            <a:r>
              <a:rPr lang="en-US" b="1" i="0" u="none" strike="noStrike" baseline="0" dirty="0">
                <a:solidFill>
                  <a:schemeClr val="accent2"/>
                </a:solidFill>
                <a:latin typeface="NimbusRomNo9L-Regu"/>
              </a:rPr>
              <a:t>orchestrates</a:t>
            </a:r>
            <a:r>
              <a:rPr lang="en-US" b="0" i="0" u="none" strike="noStrike" baseline="0" dirty="0">
                <a:latin typeface="NimbusRomNo9L-Regu"/>
              </a:rPr>
              <a:t> these tools, automating workflows.</a:t>
            </a:r>
          </a:p>
          <a:p>
            <a:pPr algn="l"/>
            <a:endParaRPr lang="en-US" dirty="0">
              <a:latin typeface="NimbusRomNo9L-Regu"/>
            </a:endParaRPr>
          </a:p>
          <a:p>
            <a:pPr algn="l"/>
            <a:r>
              <a:rPr lang="pt-PT" b="1" dirty="0">
                <a:solidFill>
                  <a:srgbClr val="0070C0"/>
                </a:solidFill>
              </a:rPr>
              <a:t>RQ2</a:t>
            </a:r>
            <a:r>
              <a:rPr lang="pt-PT" dirty="0"/>
              <a:t> - </a:t>
            </a:r>
            <a:r>
              <a:rPr lang="en-US" b="0" i="0" u="none" strike="noStrike" baseline="0" dirty="0">
                <a:latin typeface="NimbusRomNo9L-Regu"/>
              </a:rPr>
              <a:t>The </a:t>
            </a:r>
            <a:r>
              <a:rPr lang="en-US" b="0" i="0" u="none" strike="noStrike" baseline="0" dirty="0">
                <a:solidFill>
                  <a:schemeClr val="accent2"/>
                </a:solidFill>
                <a:latin typeface="NimbusRomNo9L-Regu"/>
              </a:rPr>
              <a:t>vulnerability scanner </a:t>
            </a:r>
            <a:r>
              <a:rPr lang="en-US" b="0" i="0" u="none" strike="noStrike" baseline="0" dirty="0">
                <a:latin typeface="NimbusRomNo9L-Regu"/>
              </a:rPr>
              <a:t>shows </a:t>
            </a:r>
            <a:r>
              <a:rPr lang="en-US" b="1" i="0" u="none" strike="noStrike" baseline="0" dirty="0">
                <a:solidFill>
                  <a:schemeClr val="accent2"/>
                </a:solidFill>
                <a:latin typeface="NimbusRomNo9L-Regu"/>
              </a:rPr>
              <a:t>acceptable RAM </a:t>
            </a:r>
            <a:r>
              <a:rPr lang="en-US" b="0" i="0" u="none" strike="noStrike" baseline="0" dirty="0">
                <a:latin typeface="NimbusRomNo9L-Regu"/>
              </a:rPr>
              <a:t>and </a:t>
            </a:r>
            <a:r>
              <a:rPr lang="en-US" b="1" i="0" u="none" strike="noStrike" baseline="0" dirty="0">
                <a:solidFill>
                  <a:schemeClr val="accent2"/>
                </a:solidFill>
                <a:latin typeface="NimbusRomNo9L-Regu"/>
              </a:rPr>
              <a:t>bandwidth</a:t>
            </a:r>
            <a:r>
              <a:rPr lang="en-US" b="0" i="0" u="none" strike="noStrike" baseline="0" dirty="0">
                <a:latin typeface="NimbusRomNo9L-Regu"/>
              </a:rPr>
              <a:t> usage, but consumes </a:t>
            </a:r>
            <a:r>
              <a:rPr lang="en-US" b="1" i="0" u="none" strike="noStrike" baseline="0" dirty="0">
                <a:solidFill>
                  <a:schemeClr val="accent2"/>
                </a:solidFill>
                <a:latin typeface="NimbusRomNo9L-Regu"/>
              </a:rPr>
              <a:t>significant CPU </a:t>
            </a:r>
            <a:r>
              <a:rPr lang="en-US" b="0" i="0" u="none" strike="noStrike" baseline="0" dirty="0">
                <a:latin typeface="NimbusRomNo9L-Regu"/>
              </a:rPr>
              <a:t>resources when scanning multiple devices simultaneously. </a:t>
            </a:r>
          </a:p>
          <a:p>
            <a:pPr algn="l"/>
            <a:endParaRPr lang="pt-PT" dirty="0">
              <a:latin typeface="NimbusRomNo9L-Regu"/>
            </a:endParaRPr>
          </a:p>
          <a:p>
            <a:pPr algn="l"/>
            <a:r>
              <a:rPr lang="pt-PT" b="1" dirty="0">
                <a:solidFill>
                  <a:srgbClr val="0070C0"/>
                </a:solidFill>
              </a:rPr>
              <a:t>RQ3</a:t>
            </a:r>
            <a:r>
              <a:rPr lang="pt-PT" dirty="0"/>
              <a:t> - </a:t>
            </a:r>
            <a:r>
              <a:rPr lang="en-US" dirty="0"/>
              <a:t>The </a:t>
            </a:r>
            <a:r>
              <a:rPr lang="en-US" dirty="0">
                <a:solidFill>
                  <a:schemeClr val="accent2"/>
                </a:solidFill>
              </a:rPr>
              <a:t>SDN controller </a:t>
            </a:r>
            <a:r>
              <a:rPr lang="en-US" dirty="0"/>
              <a:t>improves network security by enabling </a:t>
            </a:r>
            <a:r>
              <a:rPr lang="en-US" b="1" dirty="0">
                <a:solidFill>
                  <a:schemeClr val="accent2"/>
                </a:solidFill>
              </a:rPr>
              <a:t>isolation</a:t>
            </a:r>
            <a:r>
              <a:rPr lang="en-US" dirty="0"/>
              <a:t> of </a:t>
            </a:r>
            <a:r>
              <a:rPr lang="en-US" dirty="0">
                <a:solidFill>
                  <a:schemeClr val="accent2"/>
                </a:solidFill>
              </a:rPr>
              <a:t>vulnerable devices </a:t>
            </a:r>
            <a:r>
              <a:rPr lang="en-US" dirty="0"/>
              <a:t>by </a:t>
            </a:r>
            <a:r>
              <a:rPr lang="en-US" b="1" dirty="0">
                <a:solidFill>
                  <a:schemeClr val="accent2"/>
                </a:solidFill>
              </a:rPr>
              <a:t>changing VLANs</a:t>
            </a:r>
            <a:r>
              <a:rPr lang="en-US" dirty="0"/>
              <a:t>. </a:t>
            </a:r>
          </a:p>
          <a:p>
            <a:pPr algn="l"/>
            <a:endParaRPr lang="pt-PT" dirty="0">
              <a:latin typeface="NimbusRomNo9L-Regu"/>
            </a:endParaRPr>
          </a:p>
          <a:p>
            <a:pPr algn="l"/>
            <a:r>
              <a:rPr lang="pt-PT" b="1" dirty="0">
                <a:solidFill>
                  <a:srgbClr val="0070C0"/>
                </a:solidFill>
              </a:rPr>
              <a:t>RQ4 </a:t>
            </a:r>
            <a:r>
              <a:rPr lang="pt-PT" dirty="0"/>
              <a:t>- </a:t>
            </a:r>
            <a:r>
              <a:rPr lang="en-US" b="0" i="0" u="none" strike="noStrike" baseline="0" dirty="0">
                <a:latin typeface="NimbusRomNo9L-Regu"/>
              </a:rPr>
              <a:t>The entire process is </a:t>
            </a:r>
            <a:r>
              <a:rPr lang="en-US" b="1" i="0" u="none" strike="noStrike" baseline="0" dirty="0">
                <a:solidFill>
                  <a:schemeClr val="accent2"/>
                </a:solidFill>
                <a:latin typeface="NimbusRomNo9L-Regu"/>
              </a:rPr>
              <a:t>fast</a:t>
            </a:r>
            <a:r>
              <a:rPr lang="en-US" b="0" i="0" u="none" strike="noStrike" baseline="0" dirty="0">
                <a:latin typeface="NimbusRomNo9L-Regu"/>
              </a:rPr>
              <a:t>, with the </a:t>
            </a:r>
            <a:r>
              <a:rPr lang="en-US" b="0" i="0" u="none" strike="noStrike" baseline="0" dirty="0">
                <a:solidFill>
                  <a:schemeClr val="accent2"/>
                </a:solidFill>
                <a:latin typeface="NimbusRomNo9L-Regu"/>
              </a:rPr>
              <a:t>vulnerability scanning </a:t>
            </a:r>
            <a:r>
              <a:rPr lang="en-US" b="0" i="0" u="none" strike="noStrike" baseline="0" dirty="0">
                <a:latin typeface="NimbusRomNo9L-Regu"/>
              </a:rPr>
              <a:t>being the </a:t>
            </a:r>
            <a:r>
              <a:rPr lang="en-US" b="1" i="0" u="none" strike="noStrike" baseline="0" dirty="0">
                <a:solidFill>
                  <a:schemeClr val="accent2"/>
                </a:solidFill>
                <a:latin typeface="NimbusRomNo9L-Regu"/>
              </a:rPr>
              <a:t>longest delay</a:t>
            </a:r>
            <a:r>
              <a:rPr lang="en-US" b="0" i="0" u="none" strike="noStrike" baseline="0" dirty="0">
                <a:latin typeface="NimbusRomNo9L-Regu"/>
              </a:rPr>
              <a:t>. The </a:t>
            </a:r>
            <a:r>
              <a:rPr lang="en-US" b="0" i="0" u="none" strike="noStrike" baseline="0" dirty="0">
                <a:solidFill>
                  <a:schemeClr val="accent2"/>
                </a:solidFill>
                <a:latin typeface="NimbusRomNo9L-Regu"/>
              </a:rPr>
              <a:t>VLAN change </a:t>
            </a:r>
            <a:r>
              <a:rPr lang="en-US" b="0" i="0" u="none" strike="noStrike" baseline="0" dirty="0">
                <a:latin typeface="NimbusRomNo9L-Regu"/>
              </a:rPr>
              <a:t>occurs almost </a:t>
            </a:r>
            <a:r>
              <a:rPr lang="en-US" b="1" i="0" u="none" strike="noStrike" baseline="0" dirty="0">
                <a:solidFill>
                  <a:schemeClr val="accent2"/>
                </a:solidFill>
                <a:latin typeface="NimbusRomNo9L-Regu"/>
              </a:rPr>
              <a:t>instantly</a:t>
            </a:r>
            <a:r>
              <a:rPr lang="en-US" b="0" i="0" u="none" strike="noStrike" baseline="0" dirty="0">
                <a:latin typeface="NimbusRomNo9L-Regu"/>
              </a:rPr>
              <a:t> in the </a:t>
            </a:r>
            <a:r>
              <a:rPr lang="en-US" b="0" i="0" u="none" strike="noStrike" baseline="0" dirty="0">
                <a:solidFill>
                  <a:schemeClr val="accent2"/>
                </a:solidFill>
                <a:latin typeface="NimbusRomNo9L-Regu"/>
              </a:rPr>
              <a:t>SDN Controller</a:t>
            </a:r>
            <a:r>
              <a:rPr lang="en-US" b="0" i="0" u="none" strike="noStrike" baseline="0" dirty="0">
                <a:latin typeface="NimbusRomNo9L-Regu"/>
              </a:rPr>
              <a:t>. </a:t>
            </a:r>
            <a:endParaRPr lang="pt-PT" dirty="0"/>
          </a:p>
        </p:txBody>
      </p:sp>
      <p:sp>
        <p:nvSpPr>
          <p:cNvPr id="9" name="Retângulo: Cantos Arredondados 8">
            <a:extLst>
              <a:ext uri="{FF2B5EF4-FFF2-40B4-BE49-F238E27FC236}">
                <a16:creationId xmlns:a16="http://schemas.microsoft.com/office/drawing/2014/main" id="{53190F32-984D-B754-8507-83B02CCFE488}"/>
              </a:ext>
            </a:extLst>
          </p:cNvPr>
          <p:cNvSpPr/>
          <p:nvPr/>
        </p:nvSpPr>
        <p:spPr>
          <a:xfrm>
            <a:off x="4275413" y="5137023"/>
            <a:ext cx="2503714" cy="914400"/>
          </a:xfrm>
          <a:prstGeom prst="round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b="1" dirty="0" err="1">
                <a:solidFill>
                  <a:schemeClr val="tx1"/>
                </a:solidFill>
              </a:rPr>
              <a:t>Proactive</a:t>
            </a:r>
            <a:r>
              <a:rPr lang="pt-PT" b="1" dirty="0">
                <a:solidFill>
                  <a:schemeClr val="tx1"/>
                </a:solidFill>
              </a:rPr>
              <a:t> </a:t>
            </a:r>
            <a:r>
              <a:rPr lang="pt-PT" b="1" dirty="0" err="1">
                <a:solidFill>
                  <a:schemeClr val="tx1"/>
                </a:solidFill>
              </a:rPr>
              <a:t>and</a:t>
            </a:r>
            <a:r>
              <a:rPr lang="pt-PT" b="1" dirty="0">
                <a:solidFill>
                  <a:schemeClr val="tx1"/>
                </a:solidFill>
              </a:rPr>
              <a:t> </a:t>
            </a:r>
            <a:r>
              <a:rPr lang="pt-PT" b="1" dirty="0" err="1">
                <a:solidFill>
                  <a:schemeClr val="tx1"/>
                </a:solidFill>
              </a:rPr>
              <a:t>Automated</a:t>
            </a:r>
            <a:r>
              <a:rPr lang="pt-PT" b="1" dirty="0">
                <a:solidFill>
                  <a:schemeClr val="tx1"/>
                </a:solidFill>
              </a:rPr>
              <a:t> </a:t>
            </a:r>
            <a:r>
              <a:rPr lang="pt-PT" b="1" dirty="0" err="1">
                <a:solidFill>
                  <a:schemeClr val="tx1"/>
                </a:solidFill>
              </a:rPr>
              <a:t>System</a:t>
            </a:r>
            <a:endParaRPr lang="pt-PT" b="1" dirty="0">
              <a:solidFill>
                <a:schemeClr val="tx1"/>
              </a:solidFill>
            </a:endParaRPr>
          </a:p>
        </p:txBody>
      </p:sp>
    </p:spTree>
    <p:extLst>
      <p:ext uri="{BB962C8B-B14F-4D97-AF65-F5344CB8AC3E}">
        <p14:creationId xmlns:p14="http://schemas.microsoft.com/office/powerpoint/2010/main" val="233728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C7B47-73A8-6391-95F7-C2C9E99BFBFD}"/>
            </a:ext>
          </a:extLst>
        </p:cNvPr>
        <p:cNvGrpSpPr/>
        <p:nvPr/>
      </p:nvGrpSpPr>
      <p:grpSpPr>
        <a:xfrm>
          <a:off x="0" y="0"/>
          <a:ext cx="0" cy="0"/>
          <a:chOff x="0" y="0"/>
          <a:chExt cx="0" cy="0"/>
        </a:xfrm>
      </p:grpSpPr>
      <p:sp>
        <p:nvSpPr>
          <p:cNvPr id="2" name="Marcador de Posição do Número do Diapositivo 1">
            <a:extLst>
              <a:ext uri="{FF2B5EF4-FFF2-40B4-BE49-F238E27FC236}">
                <a16:creationId xmlns:a16="http://schemas.microsoft.com/office/drawing/2014/main" id="{1EAE36B8-8807-54BD-39E7-95427EDC51E5}"/>
              </a:ext>
            </a:extLst>
          </p:cNvPr>
          <p:cNvSpPr>
            <a:spLocks noGrp="1"/>
          </p:cNvSpPr>
          <p:nvPr>
            <p:ph type="sldNum" sz="quarter" idx="12"/>
          </p:nvPr>
        </p:nvSpPr>
        <p:spPr/>
        <p:txBody>
          <a:bodyPr/>
          <a:lstStyle/>
          <a:p>
            <a:fld id="{4FAB73BC-B049-4115-A692-8D63A059BFB8}" type="slidenum">
              <a:rPr lang="en-US" smtClean="0"/>
              <a:pPr/>
              <a:t>27</a:t>
            </a:fld>
            <a:endParaRPr lang="en-US" dirty="0"/>
          </a:p>
        </p:txBody>
      </p:sp>
      <p:sp>
        <p:nvSpPr>
          <p:cNvPr id="3" name="Título 2">
            <a:extLst>
              <a:ext uri="{FF2B5EF4-FFF2-40B4-BE49-F238E27FC236}">
                <a16:creationId xmlns:a16="http://schemas.microsoft.com/office/drawing/2014/main" id="{DA2C7DD7-19CE-E412-6A78-84EFC2BDF671}"/>
              </a:ext>
            </a:extLst>
          </p:cNvPr>
          <p:cNvSpPr>
            <a:spLocks noGrp="1"/>
          </p:cNvSpPr>
          <p:nvPr>
            <p:ph type="title" idx="4294967295"/>
          </p:nvPr>
        </p:nvSpPr>
        <p:spPr>
          <a:xfrm>
            <a:off x="498070" y="533400"/>
            <a:ext cx="10058400" cy="641350"/>
          </a:xfrm>
        </p:spPr>
        <p:txBody>
          <a:bodyPr>
            <a:normAutofit/>
          </a:bodyPr>
          <a:lstStyle/>
          <a:p>
            <a:r>
              <a:rPr lang="pt-PT" sz="2800" b="1" dirty="0">
                <a:solidFill>
                  <a:srgbClr val="0070C0"/>
                </a:solidFill>
                <a:latin typeface="Consolas" panose="020B0609020204030204" pitchFamily="49" charset="0"/>
              </a:rPr>
              <a:t>Future </a:t>
            </a:r>
            <a:r>
              <a:rPr lang="pt-PT" sz="2800" b="1" dirty="0" err="1">
                <a:solidFill>
                  <a:srgbClr val="0070C0"/>
                </a:solidFill>
                <a:latin typeface="Consolas" panose="020B0609020204030204" pitchFamily="49" charset="0"/>
              </a:rPr>
              <a:t>Work</a:t>
            </a:r>
            <a:endParaRPr lang="pt-PT" sz="2800" b="1" dirty="0">
              <a:solidFill>
                <a:srgbClr val="0070C0"/>
              </a:solidFill>
              <a:latin typeface="Consolas" panose="020B0609020204030204" pitchFamily="49" charset="0"/>
            </a:endParaRPr>
          </a:p>
        </p:txBody>
      </p:sp>
      <p:pic>
        <p:nvPicPr>
          <p:cNvPr id="4" name="Picture 2" descr="Uma imagem com texto, captura de ecrã, Tipo de letra, Gráficos&#10;&#10;Descrição gerada automaticamente">
            <a:extLst>
              <a:ext uri="{FF2B5EF4-FFF2-40B4-BE49-F238E27FC236}">
                <a16:creationId xmlns:a16="http://schemas.microsoft.com/office/drawing/2014/main" id="{C4DB3EE8-3385-5CDA-1BB2-4E18651E2A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2841" y="-55162"/>
            <a:ext cx="2349159" cy="641350"/>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9D253B1A-F8FF-1E64-753F-2699F634277D}"/>
              </a:ext>
            </a:extLst>
          </p:cNvPr>
          <p:cNvSpPr txBox="1"/>
          <p:nvPr/>
        </p:nvSpPr>
        <p:spPr>
          <a:xfrm>
            <a:off x="676275" y="1507050"/>
            <a:ext cx="10839450" cy="4093428"/>
          </a:xfrm>
          <a:prstGeom prst="rect">
            <a:avLst/>
          </a:prstGeom>
          <a:noFill/>
        </p:spPr>
        <p:txBody>
          <a:bodyPr wrap="square">
            <a:spAutoFit/>
          </a:bodyPr>
          <a:lstStyle/>
          <a:p>
            <a:pPr algn="l"/>
            <a:r>
              <a:rPr lang="en-US" sz="2000" b="1" dirty="0">
                <a:solidFill>
                  <a:srgbClr val="0070C0"/>
                </a:solidFill>
              </a:rPr>
              <a:t>Applying more mitigation measures: </a:t>
            </a:r>
            <a:endParaRPr lang="en-US" sz="2000" b="1" dirty="0">
              <a:solidFill>
                <a:srgbClr val="0070C0"/>
              </a:solidFill>
              <a:latin typeface="NimbusRomNo9L-Regu"/>
            </a:endParaRPr>
          </a:p>
          <a:p>
            <a:pPr marL="285750" indent="-285750" algn="l">
              <a:buFont typeface="Arial" panose="020B0604020202020204" pitchFamily="34" charset="0"/>
              <a:buChar char="•"/>
            </a:pPr>
            <a:r>
              <a:rPr lang="en-US" sz="2000" b="1" dirty="0">
                <a:solidFill>
                  <a:schemeClr val="accent2"/>
                </a:solidFill>
                <a:latin typeface="NimbusRomNo9L-Regu"/>
              </a:rPr>
              <a:t>DPI</a:t>
            </a:r>
            <a:r>
              <a:rPr lang="en-US" sz="2000" dirty="0">
                <a:latin typeface="NimbusRomNo9L-Regu"/>
              </a:rPr>
              <a:t> and/or </a:t>
            </a:r>
            <a:r>
              <a:rPr lang="en-US" sz="2000" b="1" dirty="0">
                <a:solidFill>
                  <a:schemeClr val="accent2"/>
                </a:solidFill>
                <a:latin typeface="NimbusRomNo9L-Regu"/>
              </a:rPr>
              <a:t>MTD</a:t>
            </a:r>
            <a:r>
              <a:rPr lang="en-US" sz="2000" dirty="0">
                <a:latin typeface="NimbusRomNo9L-Regu"/>
              </a:rPr>
              <a:t> as a complementary measure to VLAN isolation for devices with </a:t>
            </a:r>
            <a:r>
              <a:rPr lang="en-US" sz="2000" dirty="0">
                <a:solidFill>
                  <a:schemeClr val="accent2"/>
                </a:solidFill>
                <a:latin typeface="NimbusRomNo9L-Regu"/>
              </a:rPr>
              <a:t>low-risk vulnerabilities</a:t>
            </a:r>
            <a:r>
              <a:rPr lang="en-US" sz="2000" dirty="0">
                <a:latin typeface="NimbusRomNo9L-Regu"/>
              </a:rPr>
              <a:t>. </a:t>
            </a:r>
          </a:p>
          <a:p>
            <a:pPr marL="285750" indent="-285750" algn="l">
              <a:buFont typeface="Arial" panose="020B0604020202020204" pitchFamily="34" charset="0"/>
              <a:buChar char="•"/>
            </a:pPr>
            <a:r>
              <a:rPr lang="en-US" sz="2000" b="1" dirty="0">
                <a:solidFill>
                  <a:schemeClr val="accent2"/>
                </a:solidFill>
                <a:latin typeface="NimbusRomNo9L-Regu"/>
              </a:rPr>
              <a:t>Analyze </a:t>
            </a:r>
            <a:r>
              <a:rPr lang="en-US" sz="2000" dirty="0">
                <a:latin typeface="NimbusRomNo9L-Regu"/>
              </a:rPr>
              <a:t>the </a:t>
            </a:r>
            <a:r>
              <a:rPr lang="en-US" sz="2000" b="1" dirty="0">
                <a:solidFill>
                  <a:schemeClr val="accent2"/>
                </a:solidFill>
                <a:latin typeface="NimbusRomNo9L-Regu"/>
              </a:rPr>
              <a:t>CVSS vector </a:t>
            </a:r>
            <a:r>
              <a:rPr lang="en-US" sz="2000" dirty="0">
                <a:latin typeface="NimbusRomNo9L-Regu"/>
              </a:rPr>
              <a:t>to </a:t>
            </a:r>
            <a:r>
              <a:rPr lang="en-US" sz="2000" b="1" dirty="0">
                <a:solidFill>
                  <a:schemeClr val="accent2"/>
                </a:solidFill>
                <a:latin typeface="NimbusRomNo9L-Regu"/>
              </a:rPr>
              <a:t>apply more appropriate mitigation measures.</a:t>
            </a:r>
          </a:p>
          <a:p>
            <a:pPr algn="l"/>
            <a:endParaRPr lang="en-US" sz="2000" dirty="0">
              <a:latin typeface="NimbusRomNo9L-Regu"/>
            </a:endParaRPr>
          </a:p>
          <a:p>
            <a:r>
              <a:rPr lang="en-US" sz="2000" b="1" dirty="0">
                <a:solidFill>
                  <a:srgbClr val="0070C0"/>
                </a:solidFill>
              </a:rPr>
              <a:t>Node Classification and Scanning: </a:t>
            </a:r>
          </a:p>
          <a:p>
            <a:pPr marL="285750" indent="-285750">
              <a:buFont typeface="Arial" panose="020B0604020202020204" pitchFamily="34" charset="0"/>
              <a:buChar char="•"/>
            </a:pPr>
            <a:r>
              <a:rPr lang="en-US" sz="2000" dirty="0">
                <a:latin typeface="NimbusRomNo9L-Regu"/>
              </a:rPr>
              <a:t>SDN controller can be enhanced to classify nodes based on the context of the network topology, based on their proximity to critical assets.</a:t>
            </a:r>
          </a:p>
          <a:p>
            <a:pPr marL="742950" lvl="1" indent="-285750">
              <a:buFont typeface="Arial" panose="020B0604020202020204" pitchFamily="34" charset="0"/>
              <a:buChar char="•"/>
            </a:pPr>
            <a:r>
              <a:rPr lang="en-US" sz="2000" dirty="0">
                <a:latin typeface="NimbusRomNo9L-Regu"/>
              </a:rPr>
              <a:t>Use the information gathered about the device's </a:t>
            </a:r>
            <a:r>
              <a:rPr lang="en-US" sz="2000" b="1" dirty="0">
                <a:solidFill>
                  <a:schemeClr val="accent2"/>
                </a:solidFill>
                <a:latin typeface="NimbusRomNo9L-Regu"/>
              </a:rPr>
              <a:t>location</a:t>
            </a:r>
            <a:r>
              <a:rPr lang="en-US" sz="2000" dirty="0">
                <a:latin typeface="NimbusRomNo9L-Regu"/>
              </a:rPr>
              <a:t> on the network and the </a:t>
            </a:r>
            <a:r>
              <a:rPr lang="en-US" sz="2000" b="1" dirty="0">
                <a:solidFill>
                  <a:schemeClr val="accent2"/>
                </a:solidFill>
                <a:latin typeface="NimbusRomNo9L-Regu"/>
              </a:rPr>
              <a:t>number of connections </a:t>
            </a:r>
            <a:r>
              <a:rPr lang="en-US" sz="2000" dirty="0">
                <a:latin typeface="NimbusRomNo9L-Regu"/>
              </a:rPr>
              <a:t>it has and </a:t>
            </a:r>
            <a:r>
              <a:rPr lang="en-US" sz="2000" b="1" dirty="0">
                <a:solidFill>
                  <a:schemeClr val="accent2"/>
                </a:solidFill>
                <a:latin typeface="NimbusRomNo9L-Regu"/>
              </a:rPr>
              <a:t>adjust </a:t>
            </a:r>
            <a:r>
              <a:rPr lang="en-US" sz="2000" dirty="0">
                <a:latin typeface="NimbusRomNo9L-Regu"/>
              </a:rPr>
              <a:t>the </a:t>
            </a:r>
            <a:r>
              <a:rPr lang="en-US" sz="2000" b="1" dirty="0">
                <a:solidFill>
                  <a:schemeClr val="accent2"/>
                </a:solidFill>
                <a:latin typeface="NimbusRomNo9L-Regu"/>
              </a:rPr>
              <a:t>aggressiveness</a:t>
            </a:r>
            <a:r>
              <a:rPr lang="en-US" sz="2000" dirty="0">
                <a:latin typeface="NimbusRomNo9L-Regu"/>
              </a:rPr>
              <a:t> and </a:t>
            </a:r>
            <a:r>
              <a:rPr lang="en-US" sz="2000" b="1" dirty="0">
                <a:solidFill>
                  <a:schemeClr val="accent2"/>
                </a:solidFill>
                <a:latin typeface="NimbusRomNo9L-Regu"/>
              </a:rPr>
              <a:t>periodicity</a:t>
            </a:r>
            <a:r>
              <a:rPr lang="en-US" sz="2000" dirty="0">
                <a:latin typeface="NimbusRomNo9L-Regu"/>
              </a:rPr>
              <a:t> of the scans accordingly.</a:t>
            </a:r>
          </a:p>
          <a:p>
            <a:pPr marL="742950" lvl="1" indent="-285750">
              <a:buFont typeface="Arial" panose="020B0604020202020204" pitchFamily="34" charset="0"/>
              <a:buChar char="•"/>
            </a:pPr>
            <a:r>
              <a:rPr lang="en-US" sz="2000" b="1" dirty="0">
                <a:solidFill>
                  <a:schemeClr val="accent2"/>
                </a:solidFill>
                <a:latin typeface="NimbusRomNo9L-Regu"/>
              </a:rPr>
              <a:t>Prioritize scanning </a:t>
            </a:r>
            <a:r>
              <a:rPr lang="en-US" sz="2000" dirty="0">
                <a:latin typeface="NimbusRomNo9L-Regu"/>
              </a:rPr>
              <a:t>on devices that perform </a:t>
            </a:r>
            <a:r>
              <a:rPr lang="en-US" sz="2000" b="1" dirty="0">
                <a:solidFill>
                  <a:schemeClr val="accent2"/>
                </a:solidFill>
                <a:latin typeface="NimbusRomNo9L-Regu"/>
              </a:rPr>
              <a:t>critical functions </a:t>
            </a:r>
            <a:r>
              <a:rPr lang="en-US" sz="2000" dirty="0">
                <a:latin typeface="NimbusRomNo9L-Regu"/>
              </a:rPr>
              <a:t>on the network.</a:t>
            </a:r>
          </a:p>
          <a:p>
            <a:pPr marL="285750" indent="-285750">
              <a:buFont typeface="Arial" panose="020B0604020202020204" pitchFamily="34" charset="0"/>
              <a:buChar char="•"/>
            </a:pPr>
            <a:r>
              <a:rPr lang="en-US" sz="2000" dirty="0">
                <a:latin typeface="NimbusRomNo9L-Regu"/>
              </a:rPr>
              <a:t>Perform </a:t>
            </a:r>
            <a:r>
              <a:rPr lang="en-US" sz="2000" b="1" dirty="0">
                <a:solidFill>
                  <a:schemeClr val="accent2"/>
                </a:solidFill>
                <a:latin typeface="NimbusRomNo9L-Regu"/>
              </a:rPr>
              <a:t>less aggressive </a:t>
            </a:r>
            <a:r>
              <a:rPr lang="en-US" sz="2000" dirty="0">
                <a:latin typeface="NimbusRomNo9L-Regu"/>
              </a:rPr>
              <a:t>scans during periods of </a:t>
            </a:r>
            <a:r>
              <a:rPr lang="en-US" sz="2000" b="1" dirty="0">
                <a:solidFill>
                  <a:schemeClr val="accent2"/>
                </a:solidFill>
                <a:latin typeface="NimbusRomNo9L-Regu"/>
              </a:rPr>
              <a:t>high activity</a:t>
            </a:r>
            <a:r>
              <a:rPr lang="en-US" sz="2000" dirty="0">
                <a:latin typeface="NimbusRomNo9L-Regu"/>
              </a:rPr>
              <a:t>, and reserve </a:t>
            </a:r>
            <a:r>
              <a:rPr lang="en-US" sz="2000" b="1" dirty="0">
                <a:solidFill>
                  <a:schemeClr val="accent2"/>
                </a:solidFill>
                <a:latin typeface="NimbusRomNo9L-Regu"/>
              </a:rPr>
              <a:t>more aggressive</a:t>
            </a:r>
            <a:r>
              <a:rPr lang="en-US" sz="2000" dirty="0">
                <a:latin typeface="NimbusRomNo9L-Regu"/>
              </a:rPr>
              <a:t> scans for periods of </a:t>
            </a:r>
            <a:r>
              <a:rPr lang="en-US" sz="2000" b="1" dirty="0">
                <a:solidFill>
                  <a:schemeClr val="accent2"/>
                </a:solidFill>
                <a:latin typeface="NimbusRomNo9L-Regu"/>
              </a:rPr>
              <a:t>lower activity</a:t>
            </a:r>
            <a:r>
              <a:rPr lang="en-US" sz="2000" dirty="0">
                <a:latin typeface="NimbusRomNo9L-Regu"/>
              </a:rPr>
              <a:t>. </a:t>
            </a:r>
          </a:p>
        </p:txBody>
      </p:sp>
    </p:spTree>
    <p:extLst>
      <p:ext uri="{BB962C8B-B14F-4D97-AF65-F5344CB8AC3E}">
        <p14:creationId xmlns:p14="http://schemas.microsoft.com/office/powerpoint/2010/main" val="16217287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A480964-35F3-766B-7119-1DC32BC3EAA9}"/>
            </a:ext>
          </a:extLst>
        </p:cNvPr>
        <p:cNvGrpSpPr/>
        <p:nvPr/>
      </p:nvGrpSpPr>
      <p:grpSpPr>
        <a:xfrm>
          <a:off x="0" y="0"/>
          <a:ext cx="0" cy="0"/>
          <a:chOff x="0" y="0"/>
          <a:chExt cx="0" cy="0"/>
        </a:xfrm>
      </p:grpSpPr>
      <p:sp>
        <p:nvSpPr>
          <p:cNvPr id="2" name="Marcador de Posição do Número do Diapositivo 1">
            <a:extLst>
              <a:ext uri="{FF2B5EF4-FFF2-40B4-BE49-F238E27FC236}">
                <a16:creationId xmlns:a16="http://schemas.microsoft.com/office/drawing/2014/main" id="{7E2DB70D-CFB8-5B97-72D1-CF7FCDE3BC33}"/>
              </a:ext>
            </a:extLst>
          </p:cNvPr>
          <p:cNvSpPr>
            <a:spLocks noGrp="1"/>
          </p:cNvSpPr>
          <p:nvPr>
            <p:ph type="sldNum" sz="quarter" idx="12"/>
          </p:nvPr>
        </p:nvSpPr>
        <p:spPr/>
        <p:txBody>
          <a:bodyPr/>
          <a:lstStyle/>
          <a:p>
            <a:fld id="{4FAB73BC-B049-4115-A692-8D63A059BFB8}" type="slidenum">
              <a:rPr lang="en-US" smtClean="0"/>
              <a:pPr/>
              <a:t>28</a:t>
            </a:fld>
            <a:endParaRPr lang="en-US" dirty="0"/>
          </a:p>
        </p:txBody>
      </p:sp>
      <p:sp>
        <p:nvSpPr>
          <p:cNvPr id="3" name="Título 2">
            <a:extLst>
              <a:ext uri="{FF2B5EF4-FFF2-40B4-BE49-F238E27FC236}">
                <a16:creationId xmlns:a16="http://schemas.microsoft.com/office/drawing/2014/main" id="{9685A16C-4CB6-624D-5D04-8B4BF35DFDB4}"/>
              </a:ext>
            </a:extLst>
          </p:cNvPr>
          <p:cNvSpPr>
            <a:spLocks noGrp="1"/>
          </p:cNvSpPr>
          <p:nvPr>
            <p:ph type="title" idx="4294967295"/>
          </p:nvPr>
        </p:nvSpPr>
        <p:spPr>
          <a:xfrm>
            <a:off x="498070" y="533400"/>
            <a:ext cx="10058400" cy="641350"/>
          </a:xfrm>
        </p:spPr>
        <p:txBody>
          <a:bodyPr>
            <a:normAutofit/>
          </a:bodyPr>
          <a:lstStyle/>
          <a:p>
            <a:r>
              <a:rPr lang="pt-PT" sz="2800" b="1" dirty="0">
                <a:solidFill>
                  <a:srgbClr val="0070C0"/>
                </a:solidFill>
                <a:latin typeface="Consolas" panose="020B0609020204030204" pitchFamily="49" charset="0"/>
              </a:rPr>
              <a:t>Future </a:t>
            </a:r>
            <a:r>
              <a:rPr lang="pt-PT" sz="2800" b="1" dirty="0" err="1">
                <a:solidFill>
                  <a:srgbClr val="0070C0"/>
                </a:solidFill>
                <a:latin typeface="Consolas" panose="020B0609020204030204" pitchFamily="49" charset="0"/>
              </a:rPr>
              <a:t>Work</a:t>
            </a:r>
            <a:endParaRPr lang="pt-PT" sz="2800" b="1" dirty="0">
              <a:solidFill>
                <a:srgbClr val="0070C0"/>
              </a:solidFill>
              <a:latin typeface="Consolas" panose="020B0609020204030204" pitchFamily="49" charset="0"/>
            </a:endParaRPr>
          </a:p>
        </p:txBody>
      </p:sp>
      <p:pic>
        <p:nvPicPr>
          <p:cNvPr id="4" name="Picture 2" descr="Uma imagem com texto, captura de ecrã, Tipo de letra, Gráficos&#10;&#10;Descrição gerada automaticamente">
            <a:extLst>
              <a:ext uri="{FF2B5EF4-FFF2-40B4-BE49-F238E27FC236}">
                <a16:creationId xmlns:a16="http://schemas.microsoft.com/office/drawing/2014/main" id="{3E878AE9-F5E9-4CC7-BA5A-2B8B1AA39C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2841" y="-55162"/>
            <a:ext cx="2349159" cy="641350"/>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1DF145D4-9524-271B-2E47-BBCB3CCF7BE7}"/>
              </a:ext>
            </a:extLst>
          </p:cNvPr>
          <p:cNvSpPr txBox="1"/>
          <p:nvPr/>
        </p:nvSpPr>
        <p:spPr>
          <a:xfrm>
            <a:off x="676275" y="1507050"/>
            <a:ext cx="10839450" cy="3970318"/>
          </a:xfrm>
          <a:prstGeom prst="rect">
            <a:avLst/>
          </a:prstGeom>
          <a:noFill/>
        </p:spPr>
        <p:txBody>
          <a:bodyPr wrap="square">
            <a:spAutoFit/>
          </a:bodyPr>
          <a:lstStyle/>
          <a:p>
            <a:pPr algn="l"/>
            <a:r>
              <a:rPr lang="en-US" b="1" dirty="0">
                <a:solidFill>
                  <a:srgbClr val="0070C0"/>
                </a:solidFill>
              </a:rPr>
              <a:t>Applying more mitigation measures: </a:t>
            </a:r>
            <a:endParaRPr lang="en-US" b="1" dirty="0">
              <a:solidFill>
                <a:srgbClr val="0070C0"/>
              </a:solidFill>
              <a:latin typeface="NimbusRomNo9L-Regu"/>
            </a:endParaRPr>
          </a:p>
          <a:p>
            <a:pPr marL="285750" indent="-285750" algn="l">
              <a:buFont typeface="Arial" panose="020B0604020202020204" pitchFamily="34" charset="0"/>
              <a:buChar char="•"/>
            </a:pPr>
            <a:r>
              <a:rPr lang="en-US" b="1" dirty="0">
                <a:solidFill>
                  <a:schemeClr val="accent2"/>
                </a:solidFill>
                <a:latin typeface="NimbusRomNo9L-Regu"/>
              </a:rPr>
              <a:t>DPI</a:t>
            </a:r>
            <a:r>
              <a:rPr lang="en-US" dirty="0">
                <a:latin typeface="NimbusRomNo9L-Regu"/>
              </a:rPr>
              <a:t> as a complementary measure to VLAN isolation for devices with </a:t>
            </a:r>
            <a:r>
              <a:rPr lang="en-US" dirty="0">
                <a:solidFill>
                  <a:schemeClr val="accent2"/>
                </a:solidFill>
                <a:latin typeface="NimbusRomNo9L-Regu"/>
              </a:rPr>
              <a:t>low-risk vulnerabilities</a:t>
            </a:r>
            <a:r>
              <a:rPr lang="en-US" dirty="0">
                <a:latin typeface="NimbusRomNo9L-Regu"/>
              </a:rPr>
              <a:t>. </a:t>
            </a:r>
          </a:p>
          <a:p>
            <a:pPr marL="285750" indent="-285750" algn="l">
              <a:buFont typeface="Arial" panose="020B0604020202020204" pitchFamily="34" charset="0"/>
              <a:buChar char="•"/>
            </a:pPr>
            <a:r>
              <a:rPr lang="en-US" dirty="0">
                <a:latin typeface="NimbusRomNo9L-Regu"/>
              </a:rPr>
              <a:t>A </a:t>
            </a:r>
            <a:r>
              <a:rPr lang="en-US" b="1" dirty="0">
                <a:solidFill>
                  <a:schemeClr val="accent2"/>
                </a:solidFill>
                <a:latin typeface="NimbusRomNo9L-Regu"/>
              </a:rPr>
              <a:t>VLAN</a:t>
            </a:r>
            <a:r>
              <a:rPr lang="en-US" dirty="0">
                <a:latin typeface="NimbusRomNo9L-Regu"/>
              </a:rPr>
              <a:t> where </a:t>
            </a:r>
            <a:r>
              <a:rPr lang="en-US" b="1" dirty="0">
                <a:solidFill>
                  <a:schemeClr val="accent2"/>
                </a:solidFill>
                <a:latin typeface="NimbusRomNo9L-Regu"/>
              </a:rPr>
              <a:t>MTD</a:t>
            </a:r>
            <a:r>
              <a:rPr lang="en-US" dirty="0">
                <a:latin typeface="NimbusRomNo9L-Regu"/>
              </a:rPr>
              <a:t> is </a:t>
            </a:r>
            <a:r>
              <a:rPr lang="en-US" b="1" dirty="0">
                <a:solidFill>
                  <a:schemeClr val="accent2"/>
                </a:solidFill>
                <a:latin typeface="NimbusRomNo9L-Regu"/>
              </a:rPr>
              <a:t>applied</a:t>
            </a:r>
            <a:r>
              <a:rPr lang="en-US" dirty="0">
                <a:latin typeface="NimbusRomNo9L-Regu"/>
              </a:rPr>
              <a:t>, and the IP address of the device could be changed periodically.</a:t>
            </a:r>
          </a:p>
          <a:p>
            <a:pPr marL="285750" indent="-285750" algn="l">
              <a:buFont typeface="Arial" panose="020B0604020202020204" pitchFamily="34" charset="0"/>
              <a:buChar char="•"/>
            </a:pPr>
            <a:r>
              <a:rPr lang="en-US" b="1" dirty="0">
                <a:solidFill>
                  <a:schemeClr val="accent2"/>
                </a:solidFill>
                <a:latin typeface="NimbusRomNo9L-Regu"/>
              </a:rPr>
              <a:t>Analyze </a:t>
            </a:r>
            <a:r>
              <a:rPr lang="en-US" dirty="0">
                <a:latin typeface="NimbusRomNo9L-Regu"/>
              </a:rPr>
              <a:t>the </a:t>
            </a:r>
            <a:r>
              <a:rPr lang="en-US" b="1" dirty="0">
                <a:solidFill>
                  <a:schemeClr val="accent2"/>
                </a:solidFill>
                <a:latin typeface="NimbusRomNo9L-Regu"/>
              </a:rPr>
              <a:t>CVSS vector </a:t>
            </a:r>
            <a:r>
              <a:rPr lang="en-US" dirty="0">
                <a:latin typeface="NimbusRomNo9L-Regu"/>
              </a:rPr>
              <a:t>and interpret its metrics to </a:t>
            </a:r>
            <a:r>
              <a:rPr lang="en-US" b="1" dirty="0">
                <a:solidFill>
                  <a:schemeClr val="accent2"/>
                </a:solidFill>
                <a:latin typeface="NimbusRomNo9L-Regu"/>
              </a:rPr>
              <a:t>apply more appropriate mitigation measures.</a:t>
            </a:r>
          </a:p>
          <a:p>
            <a:pPr algn="l"/>
            <a:endParaRPr lang="en-US" dirty="0">
              <a:latin typeface="NimbusRomNo9L-Regu"/>
            </a:endParaRPr>
          </a:p>
          <a:p>
            <a:r>
              <a:rPr lang="en-US" b="1" dirty="0">
                <a:solidFill>
                  <a:srgbClr val="0070C0"/>
                </a:solidFill>
              </a:rPr>
              <a:t>Node Classification and Scanning: </a:t>
            </a:r>
          </a:p>
          <a:p>
            <a:pPr marL="285750" indent="-285750">
              <a:buFont typeface="Arial" panose="020B0604020202020204" pitchFamily="34" charset="0"/>
              <a:buChar char="•"/>
            </a:pPr>
            <a:r>
              <a:rPr lang="en-US" dirty="0">
                <a:latin typeface="NimbusRomNo9L-Regu"/>
              </a:rPr>
              <a:t>SDN controller can be enhanced to classify nodes based on the context of the network topology, based on their proximity to critical assets.</a:t>
            </a:r>
          </a:p>
          <a:p>
            <a:pPr marL="742950" lvl="1" indent="-285750">
              <a:buFont typeface="Arial" panose="020B0604020202020204" pitchFamily="34" charset="0"/>
              <a:buChar char="•"/>
            </a:pPr>
            <a:r>
              <a:rPr lang="en-US" b="1" dirty="0">
                <a:solidFill>
                  <a:schemeClr val="accent2"/>
                </a:solidFill>
                <a:latin typeface="NimbusRomNo9L-Regu"/>
              </a:rPr>
              <a:t>Prioritize scanning </a:t>
            </a:r>
            <a:r>
              <a:rPr lang="en-US" dirty="0">
                <a:latin typeface="NimbusRomNo9L-Regu"/>
              </a:rPr>
              <a:t>on devices that perform </a:t>
            </a:r>
            <a:r>
              <a:rPr lang="en-US" b="1" dirty="0">
                <a:solidFill>
                  <a:schemeClr val="accent2"/>
                </a:solidFill>
                <a:latin typeface="NimbusRomNo9L-Regu"/>
              </a:rPr>
              <a:t>critical functions </a:t>
            </a:r>
            <a:r>
              <a:rPr lang="en-US" dirty="0">
                <a:latin typeface="NimbusRomNo9L-Regu"/>
              </a:rPr>
              <a:t>on the network.</a:t>
            </a:r>
          </a:p>
          <a:p>
            <a:pPr marL="742950" lvl="1" indent="-285750">
              <a:buFont typeface="Arial" panose="020B0604020202020204" pitchFamily="34" charset="0"/>
              <a:buChar char="•"/>
            </a:pPr>
            <a:r>
              <a:rPr lang="en-US" b="1" dirty="0">
                <a:solidFill>
                  <a:schemeClr val="accent2"/>
                </a:solidFill>
                <a:latin typeface="NimbusRomNo9L-Regu"/>
              </a:rPr>
              <a:t>Customizable configuration options </a:t>
            </a:r>
            <a:r>
              <a:rPr lang="en-US" dirty="0">
                <a:latin typeface="NimbusRomNo9L-Regu"/>
              </a:rPr>
              <a:t>for vulnerability scans.</a:t>
            </a:r>
          </a:p>
          <a:p>
            <a:pPr marL="742950" lvl="1" indent="-285750">
              <a:buFont typeface="Arial" panose="020B0604020202020204" pitchFamily="34" charset="0"/>
              <a:buChar char="•"/>
            </a:pPr>
            <a:r>
              <a:rPr lang="en-US" dirty="0">
                <a:latin typeface="NimbusRomNo9L-Regu"/>
              </a:rPr>
              <a:t>Perform </a:t>
            </a:r>
            <a:r>
              <a:rPr lang="en-US" b="1" dirty="0">
                <a:solidFill>
                  <a:schemeClr val="accent2"/>
                </a:solidFill>
                <a:latin typeface="NimbusRomNo9L-Regu"/>
              </a:rPr>
              <a:t>less aggressive </a:t>
            </a:r>
            <a:r>
              <a:rPr lang="en-US" dirty="0">
                <a:latin typeface="NimbusRomNo9L-Regu"/>
              </a:rPr>
              <a:t>scans during periods of </a:t>
            </a:r>
            <a:r>
              <a:rPr lang="en-US" b="1" dirty="0">
                <a:solidFill>
                  <a:schemeClr val="accent2"/>
                </a:solidFill>
                <a:latin typeface="NimbusRomNo9L-Regu"/>
              </a:rPr>
              <a:t>high activity</a:t>
            </a:r>
            <a:r>
              <a:rPr lang="en-US" dirty="0">
                <a:latin typeface="NimbusRomNo9L-Regu"/>
              </a:rPr>
              <a:t>, and reserve </a:t>
            </a:r>
            <a:r>
              <a:rPr lang="en-US" b="1" dirty="0">
                <a:solidFill>
                  <a:schemeClr val="accent2"/>
                </a:solidFill>
                <a:latin typeface="NimbusRomNo9L-Regu"/>
              </a:rPr>
              <a:t>more aggressive</a:t>
            </a:r>
            <a:r>
              <a:rPr lang="en-US" dirty="0">
                <a:latin typeface="NimbusRomNo9L-Regu"/>
              </a:rPr>
              <a:t> scans for periods of </a:t>
            </a:r>
            <a:r>
              <a:rPr lang="en-US" b="1" dirty="0">
                <a:solidFill>
                  <a:schemeClr val="accent2"/>
                </a:solidFill>
                <a:latin typeface="NimbusRomNo9L-Regu"/>
              </a:rPr>
              <a:t>lower activity</a:t>
            </a:r>
            <a:r>
              <a:rPr lang="en-US" dirty="0">
                <a:latin typeface="NimbusRomNo9L-Regu"/>
              </a:rPr>
              <a:t>. </a:t>
            </a:r>
          </a:p>
          <a:p>
            <a:pPr marL="742950" lvl="1" indent="-285750">
              <a:buFont typeface="Arial" panose="020B0604020202020204" pitchFamily="34" charset="0"/>
              <a:buChar char="•"/>
            </a:pPr>
            <a:r>
              <a:rPr lang="en-US" dirty="0">
                <a:latin typeface="NimbusRomNo9L-Regu"/>
              </a:rPr>
              <a:t>Use the information gathered about the device's </a:t>
            </a:r>
            <a:r>
              <a:rPr lang="en-US" b="1" dirty="0">
                <a:solidFill>
                  <a:schemeClr val="accent2"/>
                </a:solidFill>
                <a:latin typeface="NimbusRomNo9L-Regu"/>
              </a:rPr>
              <a:t>location</a:t>
            </a:r>
            <a:r>
              <a:rPr lang="en-US" dirty="0">
                <a:latin typeface="NimbusRomNo9L-Regu"/>
              </a:rPr>
              <a:t> on the network and the </a:t>
            </a:r>
            <a:r>
              <a:rPr lang="en-US" b="1" dirty="0">
                <a:solidFill>
                  <a:schemeClr val="accent2"/>
                </a:solidFill>
                <a:latin typeface="NimbusRomNo9L-Regu"/>
              </a:rPr>
              <a:t>number of connections </a:t>
            </a:r>
            <a:r>
              <a:rPr lang="en-US" dirty="0">
                <a:latin typeface="NimbusRomNo9L-Regu"/>
              </a:rPr>
              <a:t>it has and </a:t>
            </a:r>
            <a:r>
              <a:rPr lang="en-US" b="1" dirty="0">
                <a:solidFill>
                  <a:schemeClr val="accent2"/>
                </a:solidFill>
                <a:latin typeface="NimbusRomNo9L-Regu"/>
              </a:rPr>
              <a:t>adjust </a:t>
            </a:r>
            <a:r>
              <a:rPr lang="en-US" dirty="0">
                <a:latin typeface="NimbusRomNo9L-Regu"/>
              </a:rPr>
              <a:t>the </a:t>
            </a:r>
            <a:r>
              <a:rPr lang="en-US" b="1" dirty="0">
                <a:solidFill>
                  <a:schemeClr val="accent2"/>
                </a:solidFill>
                <a:latin typeface="NimbusRomNo9L-Regu"/>
              </a:rPr>
              <a:t>aggressiveness</a:t>
            </a:r>
            <a:r>
              <a:rPr lang="en-US" dirty="0">
                <a:latin typeface="NimbusRomNo9L-Regu"/>
              </a:rPr>
              <a:t> and </a:t>
            </a:r>
            <a:r>
              <a:rPr lang="en-US" b="1" dirty="0">
                <a:solidFill>
                  <a:schemeClr val="accent2"/>
                </a:solidFill>
                <a:latin typeface="NimbusRomNo9L-Regu"/>
              </a:rPr>
              <a:t>periodicity</a:t>
            </a:r>
            <a:r>
              <a:rPr lang="en-US" dirty="0">
                <a:latin typeface="NimbusRomNo9L-Regu"/>
              </a:rPr>
              <a:t> of the scans accordingly.</a:t>
            </a:r>
          </a:p>
        </p:txBody>
      </p:sp>
    </p:spTree>
    <p:extLst>
      <p:ext uri="{BB962C8B-B14F-4D97-AF65-F5344CB8AC3E}">
        <p14:creationId xmlns:p14="http://schemas.microsoft.com/office/powerpoint/2010/main" val="1158642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o Número do Diapositivo 1">
            <a:extLst>
              <a:ext uri="{FF2B5EF4-FFF2-40B4-BE49-F238E27FC236}">
                <a16:creationId xmlns:a16="http://schemas.microsoft.com/office/drawing/2014/main" id="{E8115EE8-3254-7F8F-29C9-463CE841E07D}"/>
              </a:ext>
            </a:extLst>
          </p:cNvPr>
          <p:cNvSpPr>
            <a:spLocks noGrp="1"/>
          </p:cNvSpPr>
          <p:nvPr>
            <p:ph type="sldNum" sz="quarter" idx="12"/>
          </p:nvPr>
        </p:nvSpPr>
        <p:spPr/>
        <p:txBody>
          <a:bodyPr/>
          <a:lstStyle/>
          <a:p>
            <a:fld id="{4FAB73BC-B049-4115-A692-8D63A059BFB8}" type="slidenum">
              <a:rPr lang="en-US" smtClean="0"/>
              <a:pPr/>
              <a:t>3</a:t>
            </a:fld>
            <a:endParaRPr lang="en-US" dirty="0"/>
          </a:p>
        </p:txBody>
      </p:sp>
      <p:sp>
        <p:nvSpPr>
          <p:cNvPr id="3" name="Título 2">
            <a:extLst>
              <a:ext uri="{FF2B5EF4-FFF2-40B4-BE49-F238E27FC236}">
                <a16:creationId xmlns:a16="http://schemas.microsoft.com/office/drawing/2014/main" id="{9867AB1C-DFEC-FEA2-5FA6-345D1017862A}"/>
              </a:ext>
            </a:extLst>
          </p:cNvPr>
          <p:cNvSpPr>
            <a:spLocks noGrp="1"/>
          </p:cNvSpPr>
          <p:nvPr>
            <p:ph type="title" idx="4294967295"/>
          </p:nvPr>
        </p:nvSpPr>
        <p:spPr>
          <a:xfrm>
            <a:off x="498070" y="533400"/>
            <a:ext cx="10058400" cy="641350"/>
          </a:xfrm>
        </p:spPr>
        <p:txBody>
          <a:bodyPr>
            <a:normAutofit/>
          </a:bodyPr>
          <a:lstStyle/>
          <a:p>
            <a:r>
              <a:rPr lang="pt-PT" sz="2800" b="1" dirty="0" err="1">
                <a:solidFill>
                  <a:srgbClr val="0070C0"/>
                </a:solidFill>
                <a:latin typeface="Consolas" panose="020B0609020204030204" pitchFamily="49" charset="0"/>
              </a:rPr>
              <a:t>Context</a:t>
            </a:r>
            <a:r>
              <a:rPr lang="pt-PT" sz="2800" b="1" dirty="0">
                <a:solidFill>
                  <a:srgbClr val="0070C0"/>
                </a:solidFill>
                <a:latin typeface="Consolas" panose="020B0609020204030204" pitchFamily="49" charset="0"/>
              </a:rPr>
              <a:t> </a:t>
            </a:r>
            <a:r>
              <a:rPr lang="pt-PT" sz="2800" b="1" dirty="0" err="1">
                <a:solidFill>
                  <a:srgbClr val="0070C0"/>
                </a:solidFill>
                <a:latin typeface="Consolas" panose="020B0609020204030204" pitchFamily="49" charset="0"/>
              </a:rPr>
              <a:t>and</a:t>
            </a:r>
            <a:r>
              <a:rPr lang="pt-PT" sz="2800" b="1" dirty="0">
                <a:solidFill>
                  <a:srgbClr val="0070C0"/>
                </a:solidFill>
                <a:latin typeface="Consolas" panose="020B0609020204030204" pitchFamily="49" charset="0"/>
              </a:rPr>
              <a:t> </a:t>
            </a:r>
            <a:r>
              <a:rPr lang="pt-PT" sz="2800" b="1" dirty="0" err="1">
                <a:solidFill>
                  <a:srgbClr val="0070C0"/>
                </a:solidFill>
                <a:latin typeface="Consolas" panose="020B0609020204030204" pitchFamily="49" charset="0"/>
              </a:rPr>
              <a:t>Motivation</a:t>
            </a:r>
            <a:endParaRPr lang="pt-PT" sz="2800" b="1" dirty="0">
              <a:solidFill>
                <a:srgbClr val="0070C0"/>
              </a:solidFill>
              <a:latin typeface="Consolas" panose="020B0609020204030204" pitchFamily="49" charset="0"/>
            </a:endParaRPr>
          </a:p>
        </p:txBody>
      </p:sp>
      <p:pic>
        <p:nvPicPr>
          <p:cNvPr id="4" name="Picture 2" descr="Uma imagem com texto, captura de ecrã, Tipo de letra, Gráficos&#10;&#10;Descrição gerada automaticamente">
            <a:extLst>
              <a:ext uri="{FF2B5EF4-FFF2-40B4-BE49-F238E27FC236}">
                <a16:creationId xmlns:a16="http://schemas.microsoft.com/office/drawing/2014/main" id="{25C83A6D-D53D-0313-1E55-5AA987582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2841" y="-55162"/>
            <a:ext cx="2349159" cy="641350"/>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AE2E00E1-B1C6-0178-BC31-BF064A955398}"/>
              </a:ext>
            </a:extLst>
          </p:cNvPr>
          <p:cNvSpPr txBox="1"/>
          <p:nvPr/>
        </p:nvSpPr>
        <p:spPr>
          <a:xfrm>
            <a:off x="770605" y="1660247"/>
            <a:ext cx="5429250" cy="3754874"/>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latin typeface="Corbel" panose="020B0503020204020204" pitchFamily="34" charset="0"/>
              </a:rPr>
              <a:t>Increase in the number of devices on the network (not security robust).</a:t>
            </a:r>
          </a:p>
          <a:p>
            <a:pPr marL="285750" indent="-285750" algn="just">
              <a:buFont typeface="Arial" panose="020B0604020202020204" pitchFamily="34" charset="0"/>
              <a:buChar char="•"/>
            </a:pPr>
            <a:endParaRPr lang="en-US" sz="2000" dirty="0">
              <a:latin typeface="NimbusRomNo9L-Regu"/>
            </a:endParaRPr>
          </a:p>
          <a:p>
            <a:pPr marL="285750" indent="-285750" algn="just">
              <a:buFont typeface="Arial" panose="020B0604020202020204" pitchFamily="34" charset="0"/>
              <a:buChar char="•"/>
            </a:pPr>
            <a:r>
              <a:rPr lang="en-US" sz="2000" dirty="0">
                <a:latin typeface="Corbel" panose="020B0503020204020204" pitchFamily="34" charset="0"/>
              </a:rPr>
              <a:t>Damage caused by cyber attacks costs a lot of money.</a:t>
            </a:r>
          </a:p>
          <a:p>
            <a:pPr marL="285750" indent="-285750" algn="just">
              <a:buFont typeface="Arial" panose="020B0604020202020204" pitchFamily="34" charset="0"/>
              <a:buChar char="•"/>
            </a:pPr>
            <a:endParaRPr lang="en-US" sz="2000" dirty="0">
              <a:latin typeface="Corbel" panose="020B0503020204020204" pitchFamily="34" charset="0"/>
            </a:endParaRPr>
          </a:p>
          <a:p>
            <a:pPr marL="285750" indent="-285750" algn="just">
              <a:buFont typeface="Arial" panose="020B0604020202020204" pitchFamily="34" charset="0"/>
              <a:buChar char="•"/>
            </a:pPr>
            <a:r>
              <a:rPr lang="en-US" sz="2000" dirty="0">
                <a:latin typeface="Corbel" panose="020B0503020204020204" pitchFamily="34" charset="0"/>
              </a:rPr>
              <a:t>Organizations must reduce the attack surface.</a:t>
            </a:r>
            <a:endParaRPr lang="pt-PT" sz="2000" dirty="0">
              <a:latin typeface="Corbel" panose="020B0503020204020204" pitchFamily="34" charset="0"/>
            </a:endParaRPr>
          </a:p>
          <a:p>
            <a:pPr marL="285750" indent="-285750">
              <a:buFontTx/>
              <a:buChar char="-"/>
            </a:pPr>
            <a:endParaRPr lang="pt-PT" dirty="0"/>
          </a:p>
          <a:p>
            <a:pPr marL="342900" indent="-342900">
              <a:buFont typeface="Arial" panose="020B0604020202020204" pitchFamily="34" charset="0"/>
              <a:buChar char="•"/>
            </a:pPr>
            <a:r>
              <a:rPr lang="pt-PT" sz="2000" dirty="0" err="1">
                <a:latin typeface="Corbel" panose="020B0503020204020204" pitchFamily="34" charset="0"/>
              </a:rPr>
              <a:t>Traditional</a:t>
            </a:r>
            <a:r>
              <a:rPr lang="pt-PT" sz="2000" dirty="0">
                <a:latin typeface="Corbel" panose="020B0503020204020204" pitchFamily="34" charset="0"/>
              </a:rPr>
              <a:t> Networks </a:t>
            </a:r>
            <a:r>
              <a:rPr lang="pt-PT" sz="2000" dirty="0" err="1">
                <a:latin typeface="Corbel" panose="020B0503020204020204" pitchFamily="34" charset="0"/>
              </a:rPr>
              <a:t>lack</a:t>
            </a:r>
            <a:r>
              <a:rPr lang="pt-PT" sz="2000" dirty="0">
                <a:latin typeface="Corbel" panose="020B0503020204020204" pitchFamily="34" charset="0"/>
              </a:rPr>
              <a:t> </a:t>
            </a:r>
            <a:r>
              <a:rPr lang="pt-PT" sz="2000" dirty="0" err="1">
                <a:latin typeface="Corbel" panose="020B0503020204020204" pitchFamily="34" charset="0"/>
              </a:rPr>
              <a:t>centralized</a:t>
            </a:r>
            <a:r>
              <a:rPr lang="pt-PT" sz="2000" dirty="0">
                <a:latin typeface="Corbel" panose="020B0503020204020204" pitchFamily="34" charset="0"/>
              </a:rPr>
              <a:t> </a:t>
            </a:r>
            <a:r>
              <a:rPr lang="pt-PT" sz="2000" dirty="0" err="1">
                <a:latin typeface="Corbel" panose="020B0503020204020204" pitchFamily="34" charset="0"/>
              </a:rPr>
              <a:t>control</a:t>
            </a:r>
            <a:r>
              <a:rPr lang="pt-PT" sz="2000" dirty="0">
                <a:latin typeface="Corbel" panose="020B0503020204020204" pitchFamily="34" charset="0"/>
              </a:rPr>
              <a:t>.</a:t>
            </a:r>
          </a:p>
          <a:p>
            <a:pPr marL="342900" indent="-342900">
              <a:buFont typeface="Arial" panose="020B0604020202020204" pitchFamily="34" charset="0"/>
              <a:buChar char="•"/>
            </a:pPr>
            <a:endParaRPr lang="pt-PT" sz="2000" dirty="0">
              <a:latin typeface="Corbel" panose="020B0503020204020204" pitchFamily="34" charset="0"/>
            </a:endParaRPr>
          </a:p>
          <a:p>
            <a:pPr marL="342900" indent="-342900">
              <a:buFont typeface="Arial" panose="020B0604020202020204" pitchFamily="34" charset="0"/>
              <a:buChar char="•"/>
            </a:pPr>
            <a:r>
              <a:rPr lang="en-US" sz="2000" dirty="0">
                <a:latin typeface="Corbel" panose="020B0503020204020204" pitchFamily="34" charset="0"/>
              </a:rPr>
              <a:t>Networks are increasingly programmable and solutions must follow the same path</a:t>
            </a:r>
            <a:endParaRPr lang="pt-PT" sz="2000" dirty="0">
              <a:latin typeface="Corbel" panose="020B0503020204020204" pitchFamily="34" charset="0"/>
            </a:endParaRPr>
          </a:p>
        </p:txBody>
      </p:sp>
      <p:pic>
        <p:nvPicPr>
          <p:cNvPr id="8" name="Imagem 7">
            <a:extLst>
              <a:ext uri="{FF2B5EF4-FFF2-40B4-BE49-F238E27FC236}">
                <a16:creationId xmlns:a16="http://schemas.microsoft.com/office/drawing/2014/main" id="{BA22FCA3-A5BE-BBE1-5418-0DF26E747D6E}"/>
              </a:ext>
            </a:extLst>
          </p:cNvPr>
          <p:cNvPicPr>
            <a:picLocks noChangeAspect="1"/>
          </p:cNvPicPr>
          <p:nvPr/>
        </p:nvPicPr>
        <p:blipFill>
          <a:blip r:embed="rId4"/>
          <a:stretch>
            <a:fillRect/>
          </a:stretch>
        </p:blipFill>
        <p:spPr>
          <a:xfrm>
            <a:off x="7230520" y="1763312"/>
            <a:ext cx="4190875" cy="2506905"/>
          </a:xfrm>
          <a:prstGeom prst="rect">
            <a:avLst/>
          </a:prstGeom>
        </p:spPr>
      </p:pic>
      <p:sp>
        <p:nvSpPr>
          <p:cNvPr id="11" name="CaixaDeTexto 10">
            <a:extLst>
              <a:ext uri="{FF2B5EF4-FFF2-40B4-BE49-F238E27FC236}">
                <a16:creationId xmlns:a16="http://schemas.microsoft.com/office/drawing/2014/main" id="{6BED307B-A12A-B888-EC90-7B77F2004528}"/>
              </a:ext>
            </a:extLst>
          </p:cNvPr>
          <p:cNvSpPr txBox="1"/>
          <p:nvPr/>
        </p:nvSpPr>
        <p:spPr>
          <a:xfrm>
            <a:off x="8619674" y="4858779"/>
            <a:ext cx="1412566" cy="830997"/>
          </a:xfrm>
          <a:prstGeom prst="rect">
            <a:avLst/>
          </a:prstGeom>
          <a:noFill/>
        </p:spPr>
        <p:txBody>
          <a:bodyPr wrap="none" rtlCol="0">
            <a:spAutoFit/>
          </a:bodyPr>
          <a:lstStyle/>
          <a:p>
            <a:r>
              <a:rPr lang="pt-PT" sz="4800" b="1" dirty="0">
                <a:solidFill>
                  <a:schemeClr val="accent2"/>
                </a:solidFill>
                <a:latin typeface="Corbel" panose="020B0503020204020204" pitchFamily="34" charset="0"/>
              </a:rPr>
              <a:t>SDN</a:t>
            </a:r>
          </a:p>
        </p:txBody>
      </p:sp>
    </p:spTree>
    <p:extLst>
      <p:ext uri="{BB962C8B-B14F-4D97-AF65-F5344CB8AC3E}">
        <p14:creationId xmlns:p14="http://schemas.microsoft.com/office/powerpoint/2010/main" val="2811727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o Número do Diapositivo 1">
            <a:extLst>
              <a:ext uri="{FF2B5EF4-FFF2-40B4-BE49-F238E27FC236}">
                <a16:creationId xmlns:a16="http://schemas.microsoft.com/office/drawing/2014/main" id="{EB1DE063-6009-1E0F-5E22-9CDA2BE7D7DD}"/>
              </a:ext>
            </a:extLst>
          </p:cNvPr>
          <p:cNvSpPr>
            <a:spLocks noGrp="1"/>
          </p:cNvSpPr>
          <p:nvPr>
            <p:ph type="sldNum" sz="quarter" idx="12"/>
          </p:nvPr>
        </p:nvSpPr>
        <p:spPr/>
        <p:txBody>
          <a:bodyPr/>
          <a:lstStyle/>
          <a:p>
            <a:fld id="{4FAB73BC-B049-4115-A692-8D63A059BFB8}" type="slidenum">
              <a:rPr lang="en-US" smtClean="0"/>
              <a:pPr/>
              <a:t>4</a:t>
            </a:fld>
            <a:endParaRPr lang="en-US" dirty="0"/>
          </a:p>
        </p:txBody>
      </p:sp>
      <p:sp>
        <p:nvSpPr>
          <p:cNvPr id="3" name="Título 2">
            <a:extLst>
              <a:ext uri="{FF2B5EF4-FFF2-40B4-BE49-F238E27FC236}">
                <a16:creationId xmlns:a16="http://schemas.microsoft.com/office/drawing/2014/main" id="{A98041C8-008F-0C64-DDB8-69DC07919598}"/>
              </a:ext>
            </a:extLst>
          </p:cNvPr>
          <p:cNvSpPr txBox="1">
            <a:spLocks/>
          </p:cNvSpPr>
          <p:nvPr/>
        </p:nvSpPr>
        <p:spPr>
          <a:xfrm>
            <a:off x="498070" y="533400"/>
            <a:ext cx="10058400" cy="64135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pt-PT" sz="2800" b="1" dirty="0" err="1">
                <a:solidFill>
                  <a:srgbClr val="0070C0"/>
                </a:solidFill>
                <a:latin typeface="Consolas" panose="020B0609020204030204" pitchFamily="49" charset="0"/>
              </a:rPr>
              <a:t>Context</a:t>
            </a:r>
            <a:r>
              <a:rPr lang="pt-PT" sz="2800" b="1" dirty="0">
                <a:solidFill>
                  <a:srgbClr val="0070C0"/>
                </a:solidFill>
                <a:latin typeface="Consolas" panose="020B0609020204030204" pitchFamily="49" charset="0"/>
              </a:rPr>
              <a:t> </a:t>
            </a:r>
            <a:r>
              <a:rPr lang="pt-PT" sz="2800" b="1" dirty="0" err="1">
                <a:solidFill>
                  <a:srgbClr val="0070C0"/>
                </a:solidFill>
                <a:latin typeface="Consolas" panose="020B0609020204030204" pitchFamily="49" charset="0"/>
              </a:rPr>
              <a:t>and</a:t>
            </a:r>
            <a:r>
              <a:rPr lang="pt-PT" sz="2800" b="1" dirty="0">
                <a:solidFill>
                  <a:srgbClr val="0070C0"/>
                </a:solidFill>
                <a:latin typeface="Consolas" panose="020B0609020204030204" pitchFamily="49" charset="0"/>
              </a:rPr>
              <a:t> </a:t>
            </a:r>
            <a:r>
              <a:rPr lang="pt-PT" sz="2800" b="1" dirty="0" err="1">
                <a:solidFill>
                  <a:srgbClr val="0070C0"/>
                </a:solidFill>
                <a:latin typeface="Consolas" panose="020B0609020204030204" pitchFamily="49" charset="0"/>
              </a:rPr>
              <a:t>Motivation</a:t>
            </a:r>
            <a:endParaRPr lang="pt-PT" sz="2800" b="1" dirty="0">
              <a:solidFill>
                <a:srgbClr val="0070C0"/>
              </a:solidFill>
              <a:latin typeface="Consolas" panose="020B0609020204030204" pitchFamily="49" charset="0"/>
            </a:endParaRPr>
          </a:p>
        </p:txBody>
      </p:sp>
      <p:cxnSp>
        <p:nvCxnSpPr>
          <p:cNvPr id="7" name="Conexão reta unidirecional 6">
            <a:extLst>
              <a:ext uri="{FF2B5EF4-FFF2-40B4-BE49-F238E27FC236}">
                <a16:creationId xmlns:a16="http://schemas.microsoft.com/office/drawing/2014/main" id="{467EFBC6-D68E-7D44-AE4B-387AEAB95A43}"/>
              </a:ext>
            </a:extLst>
          </p:cNvPr>
          <p:cNvCxnSpPr>
            <a:cxnSpLocks/>
          </p:cNvCxnSpPr>
          <p:nvPr/>
        </p:nvCxnSpPr>
        <p:spPr>
          <a:xfrm>
            <a:off x="4506889" y="2044414"/>
            <a:ext cx="1128222" cy="49771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73758E86-94DD-53DF-288A-6F7B6DBA2B89}"/>
              </a:ext>
            </a:extLst>
          </p:cNvPr>
          <p:cNvSpPr txBox="1"/>
          <p:nvPr/>
        </p:nvSpPr>
        <p:spPr>
          <a:xfrm>
            <a:off x="2342614" y="1589033"/>
            <a:ext cx="2153154" cy="646331"/>
          </a:xfrm>
          <a:prstGeom prst="rect">
            <a:avLst/>
          </a:prstGeom>
          <a:noFill/>
        </p:spPr>
        <p:txBody>
          <a:bodyPr wrap="none" rtlCol="0">
            <a:spAutoFit/>
          </a:bodyPr>
          <a:lstStyle/>
          <a:p>
            <a:r>
              <a:rPr lang="pt-PT" dirty="0" err="1">
                <a:latin typeface="Corbel" panose="020B0503020204020204" pitchFamily="34" charset="0"/>
              </a:rPr>
              <a:t>Fewer</a:t>
            </a:r>
            <a:r>
              <a:rPr lang="pt-PT" dirty="0">
                <a:latin typeface="Corbel" panose="020B0503020204020204" pitchFamily="34" charset="0"/>
              </a:rPr>
              <a:t> </a:t>
            </a:r>
            <a:r>
              <a:rPr lang="pt-PT" dirty="0" err="1">
                <a:latin typeface="Corbel" panose="020B0503020204020204" pitchFamily="34" charset="0"/>
              </a:rPr>
              <a:t>vulnerabilities</a:t>
            </a:r>
            <a:endParaRPr lang="pt-PT" dirty="0">
              <a:latin typeface="Corbel" panose="020B0503020204020204" pitchFamily="34" charset="0"/>
            </a:endParaRPr>
          </a:p>
          <a:p>
            <a:r>
              <a:rPr lang="pt-PT" dirty="0" err="1">
                <a:latin typeface="Corbel" panose="020B0503020204020204" pitchFamily="34" charset="0"/>
              </a:rPr>
              <a:t>Increased</a:t>
            </a:r>
            <a:r>
              <a:rPr lang="pt-PT" dirty="0">
                <a:latin typeface="Corbel" panose="020B0503020204020204" pitchFamily="34" charset="0"/>
              </a:rPr>
              <a:t> </a:t>
            </a:r>
            <a:r>
              <a:rPr lang="pt-PT" dirty="0" err="1">
                <a:latin typeface="Corbel" panose="020B0503020204020204" pitchFamily="34" charset="0"/>
              </a:rPr>
              <a:t>difficulty</a:t>
            </a:r>
            <a:endParaRPr lang="pt-PT" dirty="0">
              <a:latin typeface="Corbel" panose="020B0503020204020204" pitchFamily="34" charset="0"/>
            </a:endParaRPr>
          </a:p>
        </p:txBody>
      </p:sp>
      <p:pic>
        <p:nvPicPr>
          <p:cNvPr id="23" name="Picture 4" descr="Hacker">
            <a:extLst>
              <a:ext uri="{FF2B5EF4-FFF2-40B4-BE49-F238E27FC236}">
                <a16:creationId xmlns:a16="http://schemas.microsoft.com/office/drawing/2014/main" id="{2F201255-72FD-8306-BDD7-82A1307B4E0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3990" y="1116675"/>
            <a:ext cx="1023108" cy="102310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Browser">
            <a:extLst>
              <a:ext uri="{FF2B5EF4-FFF2-40B4-BE49-F238E27FC236}">
                <a16:creationId xmlns:a16="http://schemas.microsoft.com/office/drawing/2014/main" id="{E9604B9C-DD19-4BD1-1937-C0515185B9F6}"/>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266408" y="3633103"/>
            <a:ext cx="1380690" cy="13806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omputer">
            <a:extLst>
              <a:ext uri="{FF2B5EF4-FFF2-40B4-BE49-F238E27FC236}">
                <a16:creationId xmlns:a16="http://schemas.microsoft.com/office/drawing/2014/main" id="{31C83D3F-48E7-B6F4-0109-59A18DD15EFC}"/>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749008" y="3633103"/>
            <a:ext cx="1479958" cy="1479958"/>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Conexão reta unidirecional 25">
            <a:extLst>
              <a:ext uri="{FF2B5EF4-FFF2-40B4-BE49-F238E27FC236}">
                <a16:creationId xmlns:a16="http://schemas.microsoft.com/office/drawing/2014/main" id="{6512204C-F32E-F024-F771-2F6CE79D2835}"/>
              </a:ext>
            </a:extLst>
          </p:cNvPr>
          <p:cNvCxnSpPr/>
          <p:nvPr/>
        </p:nvCxnSpPr>
        <p:spPr>
          <a:xfrm>
            <a:off x="3437958" y="4240259"/>
            <a:ext cx="1556858" cy="0"/>
          </a:xfrm>
          <a:prstGeom prst="straightConnector1">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7" name="Picture 6" descr="Laptop">
            <a:extLst>
              <a:ext uri="{FF2B5EF4-FFF2-40B4-BE49-F238E27FC236}">
                <a16:creationId xmlns:a16="http://schemas.microsoft.com/office/drawing/2014/main" id="{67D345D5-4FA9-F7F6-D34F-C3DA3FE4BAF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56085" y="3511988"/>
            <a:ext cx="1740366" cy="1740366"/>
          </a:xfrm>
          <a:prstGeom prst="rect">
            <a:avLst/>
          </a:prstGeom>
          <a:noFill/>
          <a:extLst>
            <a:ext uri="{909E8E84-426E-40DD-AFC4-6F175D3DCCD1}">
              <a14:hiddenFill xmlns:a14="http://schemas.microsoft.com/office/drawing/2010/main">
                <a:solidFill>
                  <a:srgbClr val="FFFFFF"/>
                </a:solidFill>
              </a14:hiddenFill>
            </a:ext>
          </a:extLst>
        </p:spPr>
      </p:pic>
      <p:sp>
        <p:nvSpPr>
          <p:cNvPr id="28" name="CaixaDeTexto 27">
            <a:extLst>
              <a:ext uri="{FF2B5EF4-FFF2-40B4-BE49-F238E27FC236}">
                <a16:creationId xmlns:a16="http://schemas.microsoft.com/office/drawing/2014/main" id="{57E57009-0651-5AF5-207F-98EB7EAB99E1}"/>
              </a:ext>
            </a:extLst>
          </p:cNvPr>
          <p:cNvSpPr txBox="1"/>
          <p:nvPr/>
        </p:nvSpPr>
        <p:spPr>
          <a:xfrm>
            <a:off x="1880563" y="5202020"/>
            <a:ext cx="944489" cy="369332"/>
          </a:xfrm>
          <a:prstGeom prst="rect">
            <a:avLst/>
          </a:prstGeom>
          <a:noFill/>
        </p:spPr>
        <p:txBody>
          <a:bodyPr wrap="none" rtlCol="0">
            <a:spAutoFit/>
          </a:bodyPr>
          <a:lstStyle/>
          <a:p>
            <a:r>
              <a:rPr lang="pt-PT" dirty="0">
                <a:latin typeface="Consolas" panose="020B0609020204030204" pitchFamily="49" charset="0"/>
              </a:rPr>
              <a:t>Stable</a:t>
            </a:r>
            <a:endParaRPr lang="en-US" dirty="0">
              <a:latin typeface="Consolas" panose="020B0609020204030204" pitchFamily="49" charset="0"/>
            </a:endParaRPr>
          </a:p>
        </p:txBody>
      </p:sp>
      <p:sp>
        <p:nvSpPr>
          <p:cNvPr id="29" name="CaixaDeTexto 28">
            <a:extLst>
              <a:ext uri="{FF2B5EF4-FFF2-40B4-BE49-F238E27FC236}">
                <a16:creationId xmlns:a16="http://schemas.microsoft.com/office/drawing/2014/main" id="{65D05F2C-81B7-C495-C977-FED0D4FDCB92}"/>
              </a:ext>
            </a:extLst>
          </p:cNvPr>
          <p:cNvSpPr txBox="1"/>
          <p:nvPr/>
        </p:nvSpPr>
        <p:spPr>
          <a:xfrm>
            <a:off x="5231234" y="5202020"/>
            <a:ext cx="1451038" cy="369332"/>
          </a:xfrm>
          <a:prstGeom prst="rect">
            <a:avLst/>
          </a:prstGeom>
          <a:noFill/>
        </p:spPr>
        <p:txBody>
          <a:bodyPr wrap="none" rtlCol="0">
            <a:spAutoFit/>
          </a:bodyPr>
          <a:lstStyle/>
          <a:p>
            <a:r>
              <a:rPr lang="pt-PT" dirty="0">
                <a:latin typeface="Consolas" panose="020B0609020204030204" pitchFamily="49" charset="0"/>
              </a:rPr>
              <a:t>Vulnerable</a:t>
            </a:r>
            <a:endParaRPr lang="en-US" dirty="0">
              <a:latin typeface="Consolas" panose="020B0609020204030204" pitchFamily="49" charset="0"/>
            </a:endParaRPr>
          </a:p>
        </p:txBody>
      </p:sp>
      <p:sp>
        <p:nvSpPr>
          <p:cNvPr id="30" name="CaixaDeTexto 29">
            <a:extLst>
              <a:ext uri="{FF2B5EF4-FFF2-40B4-BE49-F238E27FC236}">
                <a16:creationId xmlns:a16="http://schemas.microsoft.com/office/drawing/2014/main" id="{A3D292E4-AB23-761D-43FE-26FF72F9650F}"/>
              </a:ext>
            </a:extLst>
          </p:cNvPr>
          <p:cNvSpPr txBox="1"/>
          <p:nvPr/>
        </p:nvSpPr>
        <p:spPr>
          <a:xfrm>
            <a:off x="8826785" y="5202020"/>
            <a:ext cx="1324402" cy="369332"/>
          </a:xfrm>
          <a:prstGeom prst="rect">
            <a:avLst/>
          </a:prstGeom>
          <a:noFill/>
        </p:spPr>
        <p:txBody>
          <a:bodyPr wrap="none" rtlCol="0">
            <a:spAutoFit/>
          </a:bodyPr>
          <a:lstStyle/>
          <a:p>
            <a:pPr algn="ctr"/>
            <a:r>
              <a:rPr lang="pt-PT" dirty="0">
                <a:latin typeface="Consolas" panose="020B0609020204030204" pitchFamily="49" charset="0"/>
              </a:rPr>
              <a:t>Exploited</a:t>
            </a:r>
          </a:p>
        </p:txBody>
      </p:sp>
      <p:sp>
        <p:nvSpPr>
          <p:cNvPr id="31" name="CaixaDeTexto 30">
            <a:extLst>
              <a:ext uri="{FF2B5EF4-FFF2-40B4-BE49-F238E27FC236}">
                <a16:creationId xmlns:a16="http://schemas.microsoft.com/office/drawing/2014/main" id="{423F97FC-94D3-D5CC-F871-DD47414DF96B}"/>
              </a:ext>
            </a:extLst>
          </p:cNvPr>
          <p:cNvSpPr txBox="1"/>
          <p:nvPr/>
        </p:nvSpPr>
        <p:spPr>
          <a:xfrm>
            <a:off x="5720960" y="2387222"/>
            <a:ext cx="354584" cy="461665"/>
          </a:xfrm>
          <a:prstGeom prst="rect">
            <a:avLst/>
          </a:prstGeom>
          <a:noFill/>
        </p:spPr>
        <p:txBody>
          <a:bodyPr wrap="none" rtlCol="0">
            <a:spAutoFit/>
          </a:bodyPr>
          <a:lstStyle/>
          <a:p>
            <a:r>
              <a:rPr lang="pt-PT" sz="2400" b="1" dirty="0">
                <a:latin typeface="Consolas" panose="020B0609020204030204" pitchFamily="49" charset="0"/>
              </a:rPr>
              <a:t>?</a:t>
            </a:r>
            <a:endParaRPr lang="en-US" sz="2400" b="1" dirty="0">
              <a:latin typeface="Consolas" panose="020B0609020204030204" pitchFamily="49" charset="0"/>
            </a:endParaRPr>
          </a:p>
        </p:txBody>
      </p:sp>
      <p:sp>
        <p:nvSpPr>
          <p:cNvPr id="32" name="Retângulo 31">
            <a:extLst>
              <a:ext uri="{FF2B5EF4-FFF2-40B4-BE49-F238E27FC236}">
                <a16:creationId xmlns:a16="http://schemas.microsoft.com/office/drawing/2014/main" id="{82792288-8A77-8CF4-E20A-37718C0D1F8F}"/>
              </a:ext>
            </a:extLst>
          </p:cNvPr>
          <p:cNvSpPr/>
          <p:nvPr/>
        </p:nvSpPr>
        <p:spPr>
          <a:xfrm>
            <a:off x="842264" y="2848887"/>
            <a:ext cx="6375051" cy="3088037"/>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aixaDeTexto 32">
            <a:extLst>
              <a:ext uri="{FF2B5EF4-FFF2-40B4-BE49-F238E27FC236}">
                <a16:creationId xmlns:a16="http://schemas.microsoft.com/office/drawing/2014/main" id="{FDED6C27-E1C4-D68A-5ACA-8ABC87485FEC}"/>
              </a:ext>
            </a:extLst>
          </p:cNvPr>
          <p:cNvSpPr txBox="1"/>
          <p:nvPr/>
        </p:nvSpPr>
        <p:spPr>
          <a:xfrm>
            <a:off x="1752251" y="2341060"/>
            <a:ext cx="2464136" cy="369332"/>
          </a:xfrm>
          <a:prstGeom prst="rect">
            <a:avLst/>
          </a:prstGeom>
          <a:noFill/>
        </p:spPr>
        <p:txBody>
          <a:bodyPr wrap="none" rtlCol="0">
            <a:spAutoFit/>
          </a:bodyPr>
          <a:lstStyle/>
          <a:p>
            <a:r>
              <a:rPr lang="pt-PT" b="1" dirty="0">
                <a:latin typeface="Consolas" panose="020B0609020204030204" pitchFamily="49" charset="0"/>
              </a:rPr>
              <a:t>Proactive Security</a:t>
            </a:r>
            <a:endParaRPr lang="en-US" b="1" dirty="0">
              <a:latin typeface="Consolas" panose="020B0609020204030204" pitchFamily="49" charset="0"/>
            </a:endParaRPr>
          </a:p>
        </p:txBody>
      </p:sp>
      <p:sp>
        <p:nvSpPr>
          <p:cNvPr id="34" name="Retângulo 33">
            <a:extLst>
              <a:ext uri="{FF2B5EF4-FFF2-40B4-BE49-F238E27FC236}">
                <a16:creationId xmlns:a16="http://schemas.microsoft.com/office/drawing/2014/main" id="{40FE6466-3E7D-CDF3-C051-BE3B2044A938}"/>
              </a:ext>
            </a:extLst>
          </p:cNvPr>
          <p:cNvSpPr/>
          <p:nvPr/>
        </p:nvSpPr>
        <p:spPr>
          <a:xfrm>
            <a:off x="7883357" y="2848887"/>
            <a:ext cx="3011646" cy="3088037"/>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aixaDeTexto 34">
            <a:extLst>
              <a:ext uri="{FF2B5EF4-FFF2-40B4-BE49-F238E27FC236}">
                <a16:creationId xmlns:a16="http://schemas.microsoft.com/office/drawing/2014/main" id="{5ACBCE75-91C5-E03A-A9BE-5968402EF07E}"/>
              </a:ext>
            </a:extLst>
          </p:cNvPr>
          <p:cNvSpPr txBox="1"/>
          <p:nvPr/>
        </p:nvSpPr>
        <p:spPr>
          <a:xfrm>
            <a:off x="8320236" y="2341060"/>
            <a:ext cx="2337499" cy="369332"/>
          </a:xfrm>
          <a:prstGeom prst="rect">
            <a:avLst/>
          </a:prstGeom>
          <a:noFill/>
        </p:spPr>
        <p:txBody>
          <a:bodyPr wrap="none" rtlCol="0">
            <a:spAutoFit/>
          </a:bodyPr>
          <a:lstStyle/>
          <a:p>
            <a:r>
              <a:rPr lang="pt-PT" b="1" dirty="0">
                <a:latin typeface="Consolas" panose="020B0609020204030204" pitchFamily="49" charset="0"/>
              </a:rPr>
              <a:t>Reactive Security</a:t>
            </a:r>
            <a:endParaRPr lang="en-US" b="1" dirty="0">
              <a:latin typeface="Consolas" panose="020B0609020204030204" pitchFamily="49" charset="0"/>
            </a:endParaRPr>
          </a:p>
        </p:txBody>
      </p:sp>
      <p:cxnSp>
        <p:nvCxnSpPr>
          <p:cNvPr id="36" name="Conexão reta unidirecional 35">
            <a:extLst>
              <a:ext uri="{FF2B5EF4-FFF2-40B4-BE49-F238E27FC236}">
                <a16:creationId xmlns:a16="http://schemas.microsoft.com/office/drawing/2014/main" id="{77AB67A2-D14F-8DE1-6338-80E20583D1D4}"/>
              </a:ext>
            </a:extLst>
          </p:cNvPr>
          <p:cNvCxnSpPr>
            <a:cxnSpLocks/>
            <a:stCxn id="23" idx="2"/>
          </p:cNvCxnSpPr>
          <p:nvPr/>
        </p:nvCxnSpPr>
        <p:spPr>
          <a:xfrm flipH="1">
            <a:off x="5988444" y="2139783"/>
            <a:ext cx="147100" cy="1372205"/>
          </a:xfrm>
          <a:prstGeom prst="straightConnector1">
            <a:avLst/>
          </a:prstGeom>
          <a:ln w="28575">
            <a:solidFill>
              <a:schemeClr val="accent2"/>
            </a:solidFill>
            <a:prstDash val="lgDashDot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Conexão reta unidirecional 36">
            <a:extLst>
              <a:ext uri="{FF2B5EF4-FFF2-40B4-BE49-F238E27FC236}">
                <a16:creationId xmlns:a16="http://schemas.microsoft.com/office/drawing/2014/main" id="{D408439F-CEB3-6922-E545-28D1272A3784}"/>
              </a:ext>
            </a:extLst>
          </p:cNvPr>
          <p:cNvCxnSpPr>
            <a:cxnSpLocks/>
          </p:cNvCxnSpPr>
          <p:nvPr/>
        </p:nvCxnSpPr>
        <p:spPr>
          <a:xfrm>
            <a:off x="6527097" y="2135219"/>
            <a:ext cx="2433187" cy="1285016"/>
          </a:xfrm>
          <a:prstGeom prst="straightConnector1">
            <a:avLst/>
          </a:prstGeom>
          <a:ln w="28575">
            <a:solidFill>
              <a:srgbClr val="FF0000"/>
            </a:solidFill>
            <a:prstDash val="lgDashDot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Conexão reta unidirecional 37">
            <a:extLst>
              <a:ext uri="{FF2B5EF4-FFF2-40B4-BE49-F238E27FC236}">
                <a16:creationId xmlns:a16="http://schemas.microsoft.com/office/drawing/2014/main" id="{4E160F30-34C4-076E-CB54-A2A846206150}"/>
              </a:ext>
            </a:extLst>
          </p:cNvPr>
          <p:cNvCxnSpPr/>
          <p:nvPr/>
        </p:nvCxnSpPr>
        <p:spPr>
          <a:xfrm>
            <a:off x="6920788" y="4273815"/>
            <a:ext cx="1556858" cy="0"/>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3104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1" grpId="0"/>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A8BF50-74E3-42FB-EEFD-B93DE6D2FC1B}"/>
            </a:ext>
          </a:extLst>
        </p:cNvPr>
        <p:cNvGrpSpPr/>
        <p:nvPr/>
      </p:nvGrpSpPr>
      <p:grpSpPr>
        <a:xfrm>
          <a:off x="0" y="0"/>
          <a:ext cx="0" cy="0"/>
          <a:chOff x="0" y="0"/>
          <a:chExt cx="0" cy="0"/>
        </a:xfrm>
      </p:grpSpPr>
      <p:sp>
        <p:nvSpPr>
          <p:cNvPr id="2" name="Marcador de Posição do Número do Diapositivo 1">
            <a:extLst>
              <a:ext uri="{FF2B5EF4-FFF2-40B4-BE49-F238E27FC236}">
                <a16:creationId xmlns:a16="http://schemas.microsoft.com/office/drawing/2014/main" id="{6596A99D-2F34-D90C-30D1-986816444F23}"/>
              </a:ext>
            </a:extLst>
          </p:cNvPr>
          <p:cNvSpPr>
            <a:spLocks noGrp="1"/>
          </p:cNvSpPr>
          <p:nvPr>
            <p:ph type="sldNum" sz="quarter" idx="12"/>
          </p:nvPr>
        </p:nvSpPr>
        <p:spPr/>
        <p:txBody>
          <a:bodyPr/>
          <a:lstStyle/>
          <a:p>
            <a:fld id="{4FAB73BC-B049-4115-A692-8D63A059BFB8}" type="slidenum">
              <a:rPr lang="en-US" smtClean="0"/>
              <a:pPr/>
              <a:t>5</a:t>
            </a:fld>
            <a:endParaRPr lang="en-US" dirty="0"/>
          </a:p>
        </p:txBody>
      </p:sp>
      <p:sp>
        <p:nvSpPr>
          <p:cNvPr id="3" name="Título 2">
            <a:extLst>
              <a:ext uri="{FF2B5EF4-FFF2-40B4-BE49-F238E27FC236}">
                <a16:creationId xmlns:a16="http://schemas.microsoft.com/office/drawing/2014/main" id="{874E7AA3-F504-E43C-0DFB-91B9ABDFE612}"/>
              </a:ext>
            </a:extLst>
          </p:cNvPr>
          <p:cNvSpPr>
            <a:spLocks noGrp="1"/>
          </p:cNvSpPr>
          <p:nvPr>
            <p:ph type="title" idx="4294967295"/>
          </p:nvPr>
        </p:nvSpPr>
        <p:spPr>
          <a:xfrm>
            <a:off x="498070" y="533400"/>
            <a:ext cx="10058400" cy="641350"/>
          </a:xfrm>
        </p:spPr>
        <p:txBody>
          <a:bodyPr>
            <a:normAutofit/>
          </a:bodyPr>
          <a:lstStyle/>
          <a:p>
            <a:r>
              <a:rPr lang="pt-PT" sz="2800" b="1" dirty="0" err="1">
                <a:solidFill>
                  <a:srgbClr val="0070C0"/>
                </a:solidFill>
                <a:latin typeface="Consolas" panose="020B0609020204030204" pitchFamily="49" charset="0"/>
              </a:rPr>
              <a:t>Problem</a:t>
            </a:r>
            <a:r>
              <a:rPr lang="pt-PT" sz="2800" b="1" dirty="0">
                <a:solidFill>
                  <a:srgbClr val="0070C0"/>
                </a:solidFill>
                <a:latin typeface="Consolas" panose="020B0609020204030204" pitchFamily="49" charset="0"/>
              </a:rPr>
              <a:t> </a:t>
            </a:r>
            <a:r>
              <a:rPr lang="pt-PT" sz="2800" b="1" dirty="0" err="1">
                <a:solidFill>
                  <a:srgbClr val="0070C0"/>
                </a:solidFill>
                <a:latin typeface="Consolas" panose="020B0609020204030204" pitchFamily="49" charset="0"/>
              </a:rPr>
              <a:t>Statement</a:t>
            </a:r>
            <a:endParaRPr lang="pt-PT" sz="2800" b="1" dirty="0">
              <a:solidFill>
                <a:srgbClr val="0070C0"/>
              </a:solidFill>
              <a:latin typeface="Consolas" panose="020B0609020204030204" pitchFamily="49" charset="0"/>
            </a:endParaRPr>
          </a:p>
        </p:txBody>
      </p:sp>
      <p:pic>
        <p:nvPicPr>
          <p:cNvPr id="4" name="Picture 2" descr="Uma imagem com texto, captura de ecrã, Tipo de letra, Gráficos&#10;&#10;Descrição gerada automaticamente">
            <a:extLst>
              <a:ext uri="{FF2B5EF4-FFF2-40B4-BE49-F238E27FC236}">
                <a16:creationId xmlns:a16="http://schemas.microsoft.com/office/drawing/2014/main" id="{A6217042-3C8B-9ECF-9926-E46F6676C8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2841" y="-55162"/>
            <a:ext cx="2349159" cy="641350"/>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94F5CF34-77E9-A436-A99F-F2473CB5204E}"/>
              </a:ext>
            </a:extLst>
          </p:cNvPr>
          <p:cNvSpPr txBox="1"/>
          <p:nvPr/>
        </p:nvSpPr>
        <p:spPr>
          <a:xfrm>
            <a:off x="590550" y="2644170"/>
            <a:ext cx="7581900" cy="1200329"/>
          </a:xfrm>
          <a:prstGeom prst="rect">
            <a:avLst/>
          </a:prstGeom>
          <a:noFill/>
        </p:spPr>
        <p:txBody>
          <a:bodyPr wrap="square">
            <a:spAutoFit/>
          </a:bodyPr>
          <a:lstStyle/>
          <a:p>
            <a:pPr algn="just"/>
            <a:r>
              <a:rPr lang="en-US" sz="2400" dirty="0">
                <a:latin typeface="Corbel" panose="020B0503020204020204" pitchFamily="34" charset="0"/>
              </a:rPr>
              <a:t>There is lack of solutions that address </a:t>
            </a:r>
            <a:r>
              <a:rPr lang="en-US" sz="2400" b="0" i="0" u="none" strike="noStrike" baseline="0" dirty="0">
                <a:latin typeface="Corbel" panose="020B0503020204020204" pitchFamily="34" charset="0"/>
              </a:rPr>
              <a:t>proactive and automated detection, and mitigation of vulnerabilities in the networked system.</a:t>
            </a:r>
            <a:endParaRPr lang="pt-PT" sz="2400" dirty="0">
              <a:latin typeface="Corbel" panose="020B0503020204020204" pitchFamily="34" charset="0"/>
            </a:endParaRPr>
          </a:p>
        </p:txBody>
      </p:sp>
      <p:pic>
        <p:nvPicPr>
          <p:cNvPr id="3074" name="Picture 2" descr="Problem Solving PNG, Vector, PSD, and Clipart With Transparent Background  for Free Download | Pngtree">
            <a:extLst>
              <a:ext uri="{FF2B5EF4-FFF2-40B4-BE49-F238E27FC236}">
                <a16:creationId xmlns:a16="http://schemas.microsoft.com/office/drawing/2014/main" id="{AB45A193-DF56-1558-8F1E-C88C8BF2A0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2450" y="1855230"/>
            <a:ext cx="3906774" cy="2746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6622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3B7DD-3095-DDF8-5CFD-149ECCED9DD1}"/>
            </a:ext>
          </a:extLst>
        </p:cNvPr>
        <p:cNvGrpSpPr/>
        <p:nvPr/>
      </p:nvGrpSpPr>
      <p:grpSpPr>
        <a:xfrm>
          <a:off x="0" y="0"/>
          <a:ext cx="0" cy="0"/>
          <a:chOff x="0" y="0"/>
          <a:chExt cx="0" cy="0"/>
        </a:xfrm>
      </p:grpSpPr>
      <p:sp>
        <p:nvSpPr>
          <p:cNvPr id="2" name="Marcador de Posição do Número do Diapositivo 1">
            <a:extLst>
              <a:ext uri="{FF2B5EF4-FFF2-40B4-BE49-F238E27FC236}">
                <a16:creationId xmlns:a16="http://schemas.microsoft.com/office/drawing/2014/main" id="{8C7FB846-03B9-853B-E6B1-6883042632ED}"/>
              </a:ext>
            </a:extLst>
          </p:cNvPr>
          <p:cNvSpPr>
            <a:spLocks noGrp="1"/>
          </p:cNvSpPr>
          <p:nvPr>
            <p:ph type="sldNum" sz="quarter" idx="12"/>
          </p:nvPr>
        </p:nvSpPr>
        <p:spPr/>
        <p:txBody>
          <a:bodyPr/>
          <a:lstStyle/>
          <a:p>
            <a:fld id="{4FAB73BC-B049-4115-A692-8D63A059BFB8}" type="slidenum">
              <a:rPr lang="en-US" smtClean="0"/>
              <a:pPr/>
              <a:t>6</a:t>
            </a:fld>
            <a:endParaRPr lang="en-US" dirty="0"/>
          </a:p>
        </p:txBody>
      </p:sp>
      <p:sp>
        <p:nvSpPr>
          <p:cNvPr id="3" name="Título 2">
            <a:extLst>
              <a:ext uri="{FF2B5EF4-FFF2-40B4-BE49-F238E27FC236}">
                <a16:creationId xmlns:a16="http://schemas.microsoft.com/office/drawing/2014/main" id="{7B4C5607-2B50-1035-A2C0-2146DEC262DA}"/>
              </a:ext>
            </a:extLst>
          </p:cNvPr>
          <p:cNvSpPr>
            <a:spLocks noGrp="1"/>
          </p:cNvSpPr>
          <p:nvPr>
            <p:ph type="title" idx="4294967295"/>
          </p:nvPr>
        </p:nvSpPr>
        <p:spPr>
          <a:xfrm>
            <a:off x="498070" y="533400"/>
            <a:ext cx="10058400" cy="641350"/>
          </a:xfrm>
        </p:spPr>
        <p:txBody>
          <a:bodyPr>
            <a:normAutofit/>
          </a:bodyPr>
          <a:lstStyle/>
          <a:p>
            <a:r>
              <a:rPr lang="pt-PT" sz="2800" b="1" dirty="0" err="1">
                <a:solidFill>
                  <a:srgbClr val="0070C0"/>
                </a:solidFill>
                <a:latin typeface="Consolas" panose="020B0609020204030204" pitchFamily="49" charset="0"/>
              </a:rPr>
              <a:t>Objectives</a:t>
            </a:r>
            <a:endParaRPr lang="pt-PT" sz="2800" b="1" dirty="0">
              <a:solidFill>
                <a:srgbClr val="0070C0"/>
              </a:solidFill>
              <a:latin typeface="Consolas" panose="020B0609020204030204" pitchFamily="49" charset="0"/>
            </a:endParaRPr>
          </a:p>
        </p:txBody>
      </p:sp>
      <p:pic>
        <p:nvPicPr>
          <p:cNvPr id="4" name="Picture 2" descr="Uma imagem com texto, captura de ecrã, Tipo de letra, Gráficos&#10;&#10;Descrição gerada automaticamente">
            <a:extLst>
              <a:ext uri="{FF2B5EF4-FFF2-40B4-BE49-F238E27FC236}">
                <a16:creationId xmlns:a16="http://schemas.microsoft.com/office/drawing/2014/main" id="{CC625B0B-F685-C36B-891B-97D8E918AD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2841" y="-55162"/>
            <a:ext cx="2349159" cy="64135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FFF4A3B-2D90-57CF-3E11-AE0B596DAC1C}"/>
              </a:ext>
            </a:extLst>
          </p:cNvPr>
          <p:cNvSpPr txBox="1"/>
          <p:nvPr/>
        </p:nvSpPr>
        <p:spPr>
          <a:xfrm>
            <a:off x="960121" y="1763312"/>
            <a:ext cx="9939528" cy="2677656"/>
          </a:xfrm>
          <a:prstGeom prst="rect">
            <a:avLst/>
          </a:prstGeom>
          <a:noFill/>
        </p:spPr>
        <p:txBody>
          <a:bodyPr wrap="square" rtlCol="0">
            <a:spAutoFit/>
          </a:bodyPr>
          <a:lstStyle/>
          <a:p>
            <a:pPr algn="just">
              <a:buClr>
                <a:srgbClr val="0070C0"/>
              </a:buClr>
            </a:pPr>
            <a:r>
              <a:rPr lang="en-US" sz="2400" dirty="0">
                <a:latin typeface="Corbel" panose="020B0503020204020204" pitchFamily="34" charset="0"/>
              </a:rPr>
              <a:t>P</a:t>
            </a:r>
            <a:r>
              <a:rPr lang="en-US" sz="2400" b="0" i="0" u="none" strike="noStrike" baseline="0" dirty="0">
                <a:latin typeface="Corbel" panose="020B0503020204020204" pitchFamily="34" charset="0"/>
              </a:rPr>
              <a:t>roactive and automated detection, and mitigation of security vulnerabilities, addressed within a network environment controlled by SDN.</a:t>
            </a:r>
          </a:p>
          <a:p>
            <a:pPr marL="800100" lvl="1" indent="-342900" algn="just">
              <a:buClr>
                <a:srgbClr val="0070C0"/>
              </a:buClr>
              <a:buFont typeface="+mj-lt"/>
              <a:buAutoNum type="arabicParenR"/>
            </a:pPr>
            <a:r>
              <a:rPr lang="en-US" sz="2400" dirty="0">
                <a:latin typeface="Corbel" panose="020B0503020204020204" pitchFamily="34" charset="0"/>
              </a:rPr>
              <a:t>D</a:t>
            </a:r>
            <a:r>
              <a:rPr lang="en-US" sz="2400" b="0" i="0" u="none" strike="noStrike" baseline="0" dirty="0">
                <a:latin typeface="Corbel" panose="020B0503020204020204" pitchFamily="34" charset="0"/>
              </a:rPr>
              <a:t>evelopment of a comprehensive architecture that integrates various open-source security technologies.</a:t>
            </a:r>
          </a:p>
          <a:p>
            <a:pPr marL="800100" lvl="1" indent="-342900" algn="just">
              <a:buClr>
                <a:srgbClr val="0070C0"/>
              </a:buClr>
              <a:buFont typeface="+mj-lt"/>
              <a:buAutoNum type="arabicParenR"/>
            </a:pPr>
            <a:r>
              <a:rPr lang="en-US" sz="2400" dirty="0">
                <a:latin typeface="Corbel" panose="020B0503020204020204" pitchFamily="34" charset="0"/>
              </a:rPr>
              <a:t>E</a:t>
            </a:r>
            <a:r>
              <a:rPr lang="en-US" sz="2400" b="0" i="0" u="none" strike="noStrike" baseline="0" dirty="0">
                <a:latin typeface="Corbel" panose="020B0503020204020204" pitchFamily="34" charset="0"/>
              </a:rPr>
              <a:t>valuating the impact of these strategies on network and device performance, ensuring that they are executed efficiently and in a timely manner.</a:t>
            </a:r>
            <a:endParaRPr lang="pt-PT" sz="2400" dirty="0">
              <a:latin typeface="Corbel" panose="020B0503020204020204" pitchFamily="34" charset="0"/>
            </a:endParaRPr>
          </a:p>
        </p:txBody>
      </p:sp>
    </p:spTree>
    <p:extLst>
      <p:ext uri="{BB962C8B-B14F-4D97-AF65-F5344CB8AC3E}">
        <p14:creationId xmlns:p14="http://schemas.microsoft.com/office/powerpoint/2010/main" val="4060730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55587-4CAF-B189-97F5-576B26E7A63B}"/>
            </a:ext>
          </a:extLst>
        </p:cNvPr>
        <p:cNvGrpSpPr/>
        <p:nvPr/>
      </p:nvGrpSpPr>
      <p:grpSpPr>
        <a:xfrm>
          <a:off x="0" y="0"/>
          <a:ext cx="0" cy="0"/>
          <a:chOff x="0" y="0"/>
          <a:chExt cx="0" cy="0"/>
        </a:xfrm>
      </p:grpSpPr>
      <p:sp>
        <p:nvSpPr>
          <p:cNvPr id="2" name="Marcador de Posição do Número do Diapositivo 1">
            <a:extLst>
              <a:ext uri="{FF2B5EF4-FFF2-40B4-BE49-F238E27FC236}">
                <a16:creationId xmlns:a16="http://schemas.microsoft.com/office/drawing/2014/main" id="{3F864CBE-526A-EB10-3864-1DFF21D198F3}"/>
              </a:ext>
            </a:extLst>
          </p:cNvPr>
          <p:cNvSpPr>
            <a:spLocks noGrp="1"/>
          </p:cNvSpPr>
          <p:nvPr>
            <p:ph type="sldNum" sz="quarter" idx="12"/>
          </p:nvPr>
        </p:nvSpPr>
        <p:spPr/>
        <p:txBody>
          <a:bodyPr/>
          <a:lstStyle/>
          <a:p>
            <a:fld id="{4FAB73BC-B049-4115-A692-8D63A059BFB8}" type="slidenum">
              <a:rPr lang="en-US" smtClean="0"/>
              <a:pPr/>
              <a:t>7</a:t>
            </a:fld>
            <a:endParaRPr lang="en-US" dirty="0"/>
          </a:p>
        </p:txBody>
      </p:sp>
      <p:sp>
        <p:nvSpPr>
          <p:cNvPr id="3" name="Título 2">
            <a:extLst>
              <a:ext uri="{FF2B5EF4-FFF2-40B4-BE49-F238E27FC236}">
                <a16:creationId xmlns:a16="http://schemas.microsoft.com/office/drawing/2014/main" id="{1AA45F01-B7B8-2960-D816-0B8A4C221EF3}"/>
              </a:ext>
            </a:extLst>
          </p:cNvPr>
          <p:cNvSpPr>
            <a:spLocks noGrp="1"/>
          </p:cNvSpPr>
          <p:nvPr>
            <p:ph type="title" idx="4294967295"/>
          </p:nvPr>
        </p:nvSpPr>
        <p:spPr>
          <a:xfrm>
            <a:off x="498070" y="533400"/>
            <a:ext cx="10058400" cy="641350"/>
          </a:xfrm>
        </p:spPr>
        <p:txBody>
          <a:bodyPr>
            <a:normAutofit/>
          </a:bodyPr>
          <a:lstStyle/>
          <a:p>
            <a:r>
              <a:rPr lang="pt-PT" sz="2800" b="1" dirty="0">
                <a:solidFill>
                  <a:srgbClr val="0070C0"/>
                </a:solidFill>
                <a:latin typeface="Consolas" panose="020B0609020204030204" pitchFamily="49" charset="0"/>
              </a:rPr>
              <a:t>Research </a:t>
            </a:r>
            <a:r>
              <a:rPr lang="pt-PT" sz="2800" b="1" dirty="0" err="1">
                <a:solidFill>
                  <a:srgbClr val="0070C0"/>
                </a:solidFill>
                <a:latin typeface="Consolas" panose="020B0609020204030204" pitchFamily="49" charset="0"/>
              </a:rPr>
              <a:t>Questions</a:t>
            </a:r>
            <a:endParaRPr lang="pt-PT" sz="2800" b="1" dirty="0">
              <a:solidFill>
                <a:srgbClr val="0070C0"/>
              </a:solidFill>
              <a:latin typeface="Consolas" panose="020B0609020204030204" pitchFamily="49" charset="0"/>
            </a:endParaRPr>
          </a:p>
        </p:txBody>
      </p:sp>
      <p:pic>
        <p:nvPicPr>
          <p:cNvPr id="4" name="Picture 2" descr="Uma imagem com texto, captura de ecrã, Tipo de letra, Gráficos&#10;&#10;Descrição gerada automaticamente">
            <a:extLst>
              <a:ext uri="{FF2B5EF4-FFF2-40B4-BE49-F238E27FC236}">
                <a16:creationId xmlns:a16="http://schemas.microsoft.com/office/drawing/2014/main" id="{39C6CE80-ADBC-7546-61ED-1A33FFF45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2841" y="-55162"/>
            <a:ext cx="2349159" cy="64135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4202DFED-5067-C19B-7541-067668C0AD81}"/>
              </a:ext>
            </a:extLst>
          </p:cNvPr>
          <p:cNvSpPr txBox="1"/>
          <p:nvPr/>
        </p:nvSpPr>
        <p:spPr>
          <a:xfrm>
            <a:off x="676275" y="1814826"/>
            <a:ext cx="10180778" cy="3416320"/>
          </a:xfrm>
          <a:prstGeom prst="rect">
            <a:avLst/>
          </a:prstGeom>
          <a:noFill/>
        </p:spPr>
        <p:txBody>
          <a:bodyPr wrap="square">
            <a:spAutoFit/>
          </a:bodyPr>
          <a:lstStyle/>
          <a:p>
            <a:pPr algn="just"/>
            <a:r>
              <a:rPr lang="pt-PT" sz="2400" b="1" dirty="0">
                <a:solidFill>
                  <a:srgbClr val="0070C0"/>
                </a:solidFill>
                <a:latin typeface="Corbel" panose="020B0503020204020204" pitchFamily="34" charset="0"/>
              </a:rPr>
              <a:t>RQ1</a:t>
            </a:r>
            <a:r>
              <a:rPr lang="pt-PT" sz="2400" dirty="0">
                <a:latin typeface="Corbel" panose="020B0503020204020204" pitchFamily="34" charset="0"/>
              </a:rPr>
              <a:t> - </a:t>
            </a:r>
            <a:r>
              <a:rPr lang="en-US" sz="2400" b="0" i="0" u="none" strike="noStrike" baseline="0" dirty="0">
                <a:latin typeface="Corbel" panose="020B0503020204020204" pitchFamily="34" charset="0"/>
              </a:rPr>
              <a:t>How to </a:t>
            </a:r>
            <a:r>
              <a:rPr lang="en-US" sz="2400" b="1" i="0" u="none" strike="noStrike" baseline="0" dirty="0">
                <a:solidFill>
                  <a:schemeClr val="accent2"/>
                </a:solidFill>
                <a:latin typeface="Corbel" panose="020B0503020204020204" pitchFamily="34" charset="0"/>
              </a:rPr>
              <a:t>automate</a:t>
            </a:r>
            <a:r>
              <a:rPr lang="en-US" sz="2400" b="0" i="0" u="none" strike="noStrike" baseline="0" dirty="0">
                <a:latin typeface="Corbel" panose="020B0503020204020204" pitchFamily="34" charset="0"/>
              </a:rPr>
              <a:t> device security </a:t>
            </a:r>
            <a:r>
              <a:rPr lang="en-US" sz="2400" b="1" i="0" u="none" strike="noStrike" baseline="0" dirty="0">
                <a:solidFill>
                  <a:schemeClr val="accent2"/>
                </a:solidFill>
                <a:latin typeface="Corbel" panose="020B0503020204020204" pitchFamily="34" charset="0"/>
              </a:rPr>
              <a:t>vulnerabilities detection </a:t>
            </a:r>
            <a:r>
              <a:rPr lang="en-US" sz="2400" b="0" i="0" u="none" strike="noStrike" baseline="0" dirty="0">
                <a:latin typeface="Corbel" panose="020B0503020204020204" pitchFamily="34" charset="0"/>
              </a:rPr>
              <a:t>on networks?</a:t>
            </a:r>
          </a:p>
          <a:p>
            <a:pPr algn="just"/>
            <a:endParaRPr lang="en-US" sz="2400" dirty="0">
              <a:latin typeface="Corbel" panose="020B0503020204020204" pitchFamily="34" charset="0"/>
            </a:endParaRPr>
          </a:p>
          <a:p>
            <a:pPr algn="just"/>
            <a:r>
              <a:rPr lang="pt-PT" sz="2400" b="1" dirty="0">
                <a:solidFill>
                  <a:srgbClr val="0070C0"/>
                </a:solidFill>
                <a:latin typeface="Corbel" panose="020B0503020204020204" pitchFamily="34" charset="0"/>
              </a:rPr>
              <a:t>RQ2</a:t>
            </a:r>
            <a:r>
              <a:rPr lang="pt-PT" sz="2400" dirty="0">
                <a:latin typeface="Corbel" panose="020B0503020204020204" pitchFamily="34" charset="0"/>
              </a:rPr>
              <a:t> - </a:t>
            </a:r>
            <a:r>
              <a:rPr lang="en-US" sz="2400" b="0" i="0" u="none" strike="noStrike" baseline="0" dirty="0">
                <a:latin typeface="Corbel" panose="020B0503020204020204" pitchFamily="34" charset="0"/>
              </a:rPr>
              <a:t>What </a:t>
            </a:r>
            <a:r>
              <a:rPr lang="en-US" sz="2400" b="1" i="0" u="none" strike="noStrike" baseline="0" dirty="0">
                <a:solidFill>
                  <a:schemeClr val="accent2"/>
                </a:solidFill>
                <a:latin typeface="Corbel" panose="020B0503020204020204" pitchFamily="34" charset="0"/>
              </a:rPr>
              <a:t>resources</a:t>
            </a:r>
            <a:r>
              <a:rPr lang="en-US" sz="2400" b="0" i="0" u="none" strike="noStrike" baseline="0" dirty="0">
                <a:latin typeface="Corbel" panose="020B0503020204020204" pitchFamily="34" charset="0"/>
              </a:rPr>
              <a:t> the automated vulnerability </a:t>
            </a:r>
            <a:r>
              <a:rPr lang="en-US" sz="2400" b="1" i="0" u="none" strike="noStrike" baseline="0" dirty="0">
                <a:solidFill>
                  <a:schemeClr val="accent2"/>
                </a:solidFill>
                <a:latin typeface="Corbel" panose="020B0503020204020204" pitchFamily="34" charset="0"/>
              </a:rPr>
              <a:t>detection consumes </a:t>
            </a:r>
            <a:r>
              <a:rPr lang="en-US" sz="2400" b="0" i="0" u="none" strike="noStrike" baseline="0" dirty="0">
                <a:latin typeface="Corbel" panose="020B0503020204020204" pitchFamily="34" charset="0"/>
              </a:rPr>
              <a:t>and their </a:t>
            </a:r>
            <a:r>
              <a:rPr lang="en-US" sz="2400" b="1" i="0" u="none" strike="noStrike" baseline="0" dirty="0">
                <a:solidFill>
                  <a:schemeClr val="accent2"/>
                </a:solidFill>
                <a:latin typeface="Corbel" panose="020B0503020204020204" pitchFamily="34" charset="0"/>
              </a:rPr>
              <a:t>impact</a:t>
            </a:r>
            <a:r>
              <a:rPr lang="en-US" sz="2400" b="0" i="0" u="none" strike="noStrike" baseline="0" dirty="0">
                <a:latin typeface="Corbel" panose="020B0503020204020204" pitchFamily="34" charset="0"/>
              </a:rPr>
              <a:t> </a:t>
            </a:r>
            <a:r>
              <a:rPr lang="pt-PT" sz="2400" b="0" i="0" u="none" strike="noStrike" baseline="0" dirty="0" err="1">
                <a:latin typeface="Corbel" panose="020B0503020204020204" pitchFamily="34" charset="0"/>
              </a:rPr>
              <a:t>on</a:t>
            </a:r>
            <a:r>
              <a:rPr lang="pt-PT" sz="2400" b="0" i="0" u="none" strike="noStrike" baseline="0" dirty="0">
                <a:latin typeface="Corbel" panose="020B0503020204020204" pitchFamily="34" charset="0"/>
              </a:rPr>
              <a:t> </a:t>
            </a:r>
            <a:r>
              <a:rPr lang="pt-PT" sz="2400" b="0" i="0" u="none" strike="noStrike" baseline="0" dirty="0" err="1">
                <a:latin typeface="Corbel" panose="020B0503020204020204" pitchFamily="34" charset="0"/>
              </a:rPr>
              <a:t>the</a:t>
            </a:r>
            <a:r>
              <a:rPr lang="pt-PT" sz="2400" b="0" i="0" u="none" strike="noStrike" baseline="0" dirty="0">
                <a:latin typeface="Corbel" panose="020B0503020204020204" pitchFamily="34" charset="0"/>
              </a:rPr>
              <a:t> </a:t>
            </a:r>
            <a:r>
              <a:rPr lang="pt-PT" sz="2400" b="0" i="0" u="none" strike="noStrike" baseline="0" dirty="0" err="1">
                <a:latin typeface="Corbel" panose="020B0503020204020204" pitchFamily="34" charset="0"/>
              </a:rPr>
              <a:t>system</a:t>
            </a:r>
            <a:r>
              <a:rPr lang="pt-PT" sz="2400" b="0" i="0" u="none" strike="noStrike" baseline="0" dirty="0">
                <a:latin typeface="Corbel" panose="020B0503020204020204" pitchFamily="34" charset="0"/>
              </a:rPr>
              <a:t> </a:t>
            </a:r>
            <a:r>
              <a:rPr lang="pt-PT" sz="2400" b="1" i="0" u="none" strike="noStrike" baseline="0" dirty="0" err="1">
                <a:solidFill>
                  <a:schemeClr val="accent2"/>
                </a:solidFill>
                <a:latin typeface="Corbel" panose="020B0503020204020204" pitchFamily="34" charset="0"/>
              </a:rPr>
              <a:t>scalability</a:t>
            </a:r>
            <a:r>
              <a:rPr lang="pt-PT" sz="2400" b="0" i="0" u="none" strike="noStrike" baseline="0" dirty="0">
                <a:latin typeface="Corbel" panose="020B0503020204020204" pitchFamily="34" charset="0"/>
              </a:rPr>
              <a:t>?</a:t>
            </a:r>
          </a:p>
          <a:p>
            <a:pPr algn="just"/>
            <a:endParaRPr lang="pt-PT" sz="2400" dirty="0">
              <a:latin typeface="Corbel" panose="020B0503020204020204" pitchFamily="34" charset="0"/>
            </a:endParaRPr>
          </a:p>
          <a:p>
            <a:pPr algn="just"/>
            <a:r>
              <a:rPr lang="pt-PT" sz="2400" b="1" dirty="0">
                <a:solidFill>
                  <a:srgbClr val="0070C0"/>
                </a:solidFill>
                <a:latin typeface="Corbel" panose="020B0503020204020204" pitchFamily="34" charset="0"/>
              </a:rPr>
              <a:t>RQ3</a:t>
            </a:r>
            <a:r>
              <a:rPr lang="pt-PT" sz="2400" dirty="0">
                <a:latin typeface="Corbel" panose="020B0503020204020204" pitchFamily="34" charset="0"/>
              </a:rPr>
              <a:t> - </a:t>
            </a:r>
            <a:r>
              <a:rPr lang="en-US" sz="2400" b="0" i="0" u="none" strike="noStrike" baseline="0" dirty="0">
                <a:latin typeface="Corbel" panose="020B0503020204020204" pitchFamily="34" charset="0"/>
              </a:rPr>
              <a:t>How the usage of the </a:t>
            </a:r>
            <a:r>
              <a:rPr lang="en-US" sz="2400" b="1" i="0" u="none" strike="noStrike" baseline="0" dirty="0">
                <a:solidFill>
                  <a:schemeClr val="accent2"/>
                </a:solidFill>
                <a:latin typeface="Corbel" panose="020B0503020204020204" pitchFamily="34" charset="0"/>
              </a:rPr>
              <a:t>SDN controller </a:t>
            </a:r>
            <a:r>
              <a:rPr lang="en-US" sz="2400" b="0" i="0" u="none" strike="noStrike" baseline="0" dirty="0">
                <a:latin typeface="Corbel" panose="020B0503020204020204" pitchFamily="34" charset="0"/>
              </a:rPr>
              <a:t>capabilities can </a:t>
            </a:r>
            <a:r>
              <a:rPr lang="en-US" sz="2400" b="1" i="0" u="none" strike="noStrike" baseline="0" dirty="0">
                <a:solidFill>
                  <a:schemeClr val="accent2"/>
                </a:solidFill>
                <a:latin typeface="Corbel" panose="020B0503020204020204" pitchFamily="34" charset="0"/>
              </a:rPr>
              <a:t>enhance</a:t>
            </a:r>
            <a:r>
              <a:rPr lang="en-US" sz="2400" b="0" i="0" u="none" strike="noStrike" baseline="0" dirty="0">
                <a:latin typeface="Corbel" panose="020B0503020204020204" pitchFamily="34" charset="0"/>
              </a:rPr>
              <a:t> the network</a:t>
            </a:r>
            <a:r>
              <a:rPr lang="en-US" sz="2400" b="1" i="0" u="none" strike="noStrike" dirty="0">
                <a:solidFill>
                  <a:schemeClr val="accent2"/>
                </a:solidFill>
                <a:latin typeface="Corbel" panose="020B0503020204020204" pitchFamily="34" charset="0"/>
              </a:rPr>
              <a:t> </a:t>
            </a:r>
            <a:r>
              <a:rPr lang="pt-PT" sz="2400" b="1" i="0" u="none" strike="noStrike" baseline="0" dirty="0" err="1">
                <a:solidFill>
                  <a:schemeClr val="accent2"/>
                </a:solidFill>
                <a:latin typeface="Corbel" panose="020B0503020204020204" pitchFamily="34" charset="0"/>
              </a:rPr>
              <a:t>security</a:t>
            </a:r>
            <a:r>
              <a:rPr lang="pt-PT" sz="2400" b="0" i="0" u="none" strike="noStrike" baseline="0" dirty="0">
                <a:latin typeface="Corbel" panose="020B0503020204020204" pitchFamily="34" charset="0"/>
              </a:rPr>
              <a:t>?</a:t>
            </a:r>
          </a:p>
          <a:p>
            <a:pPr algn="just"/>
            <a:endParaRPr lang="pt-PT" sz="2400" dirty="0">
              <a:latin typeface="Corbel" panose="020B0503020204020204" pitchFamily="34" charset="0"/>
            </a:endParaRPr>
          </a:p>
          <a:p>
            <a:pPr algn="just"/>
            <a:r>
              <a:rPr lang="pt-PT" sz="2400" b="1" dirty="0">
                <a:solidFill>
                  <a:srgbClr val="0070C0"/>
                </a:solidFill>
                <a:latin typeface="Corbel" panose="020B0503020204020204" pitchFamily="34" charset="0"/>
              </a:rPr>
              <a:t>RQ4 </a:t>
            </a:r>
            <a:r>
              <a:rPr lang="pt-PT" sz="2400" dirty="0">
                <a:latin typeface="Corbel" panose="020B0503020204020204" pitchFamily="34" charset="0"/>
              </a:rPr>
              <a:t>- </a:t>
            </a:r>
            <a:r>
              <a:rPr lang="en-US" sz="2400" b="0" i="0" u="none" strike="noStrike" baseline="0" dirty="0">
                <a:latin typeface="Corbel" panose="020B0503020204020204" pitchFamily="34" charset="0"/>
              </a:rPr>
              <a:t>How </a:t>
            </a:r>
            <a:r>
              <a:rPr lang="en-US" sz="2400" b="1" i="0" u="none" strike="noStrike" baseline="0" dirty="0">
                <a:solidFill>
                  <a:schemeClr val="accent2"/>
                </a:solidFill>
                <a:latin typeface="Corbel" panose="020B0503020204020204" pitchFamily="34" charset="0"/>
              </a:rPr>
              <a:t>timely</a:t>
            </a:r>
            <a:r>
              <a:rPr lang="en-US" sz="2400" b="0" i="0" u="none" strike="noStrike" baseline="0" dirty="0">
                <a:latin typeface="Corbel" panose="020B0503020204020204" pitchFamily="34" charset="0"/>
              </a:rPr>
              <a:t> can be the automated </a:t>
            </a:r>
            <a:r>
              <a:rPr lang="en-US" sz="2400" b="1" i="0" u="none" strike="noStrike" baseline="0" dirty="0">
                <a:solidFill>
                  <a:schemeClr val="accent2"/>
                </a:solidFill>
                <a:latin typeface="Corbel" panose="020B0503020204020204" pitchFamily="34" charset="0"/>
              </a:rPr>
              <a:t>deployment</a:t>
            </a:r>
            <a:r>
              <a:rPr lang="en-US" sz="2400" b="0" i="0" u="none" strike="noStrike" baseline="0" dirty="0">
                <a:latin typeface="Corbel" panose="020B0503020204020204" pitchFamily="34" charset="0"/>
              </a:rPr>
              <a:t> of </a:t>
            </a:r>
            <a:r>
              <a:rPr lang="en-US" sz="2400" b="1" i="0" u="none" strike="noStrike" baseline="0" dirty="0">
                <a:solidFill>
                  <a:schemeClr val="accent2"/>
                </a:solidFill>
                <a:latin typeface="Corbel" panose="020B0503020204020204" pitchFamily="34" charset="0"/>
              </a:rPr>
              <a:t>mitigation</a:t>
            </a:r>
            <a:r>
              <a:rPr lang="en-US" sz="2400" b="0" i="0" u="none" strike="noStrike" baseline="0" dirty="0">
                <a:latin typeface="Corbel" panose="020B0503020204020204" pitchFamily="34" charset="0"/>
              </a:rPr>
              <a:t> strategies?</a:t>
            </a:r>
            <a:endParaRPr lang="pt-PT" sz="2400" dirty="0">
              <a:latin typeface="Corbel" panose="020B0503020204020204" pitchFamily="34" charset="0"/>
            </a:endParaRPr>
          </a:p>
        </p:txBody>
      </p:sp>
    </p:spTree>
    <p:extLst>
      <p:ext uri="{BB962C8B-B14F-4D97-AF65-F5344CB8AC3E}">
        <p14:creationId xmlns:p14="http://schemas.microsoft.com/office/powerpoint/2010/main" val="4073168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1714C-8BDD-A1C9-931E-CE7068FF3CCA}"/>
            </a:ext>
          </a:extLst>
        </p:cNvPr>
        <p:cNvGrpSpPr/>
        <p:nvPr/>
      </p:nvGrpSpPr>
      <p:grpSpPr>
        <a:xfrm>
          <a:off x="0" y="0"/>
          <a:ext cx="0" cy="0"/>
          <a:chOff x="0" y="0"/>
          <a:chExt cx="0" cy="0"/>
        </a:xfrm>
      </p:grpSpPr>
      <p:sp>
        <p:nvSpPr>
          <p:cNvPr id="2" name="Marcador de Posição do Número do Diapositivo 1">
            <a:extLst>
              <a:ext uri="{FF2B5EF4-FFF2-40B4-BE49-F238E27FC236}">
                <a16:creationId xmlns:a16="http://schemas.microsoft.com/office/drawing/2014/main" id="{237CA74D-8DEB-8966-F9D2-34E78D6FEDE1}"/>
              </a:ext>
            </a:extLst>
          </p:cNvPr>
          <p:cNvSpPr>
            <a:spLocks noGrp="1"/>
          </p:cNvSpPr>
          <p:nvPr>
            <p:ph type="sldNum" sz="quarter" idx="12"/>
          </p:nvPr>
        </p:nvSpPr>
        <p:spPr/>
        <p:txBody>
          <a:bodyPr/>
          <a:lstStyle/>
          <a:p>
            <a:fld id="{4FAB73BC-B049-4115-A692-8D63A059BFB8}" type="slidenum">
              <a:rPr lang="en-US" smtClean="0"/>
              <a:pPr/>
              <a:t>8</a:t>
            </a:fld>
            <a:endParaRPr lang="en-US" dirty="0"/>
          </a:p>
        </p:txBody>
      </p:sp>
      <p:sp>
        <p:nvSpPr>
          <p:cNvPr id="3" name="Título 2">
            <a:extLst>
              <a:ext uri="{FF2B5EF4-FFF2-40B4-BE49-F238E27FC236}">
                <a16:creationId xmlns:a16="http://schemas.microsoft.com/office/drawing/2014/main" id="{24F6D90B-2B17-8C29-CD2A-EB8F374A59FF}"/>
              </a:ext>
            </a:extLst>
          </p:cNvPr>
          <p:cNvSpPr>
            <a:spLocks noGrp="1"/>
          </p:cNvSpPr>
          <p:nvPr>
            <p:ph type="title" idx="4294967295"/>
          </p:nvPr>
        </p:nvSpPr>
        <p:spPr>
          <a:xfrm>
            <a:off x="498070" y="533400"/>
            <a:ext cx="10058400" cy="641350"/>
          </a:xfrm>
        </p:spPr>
        <p:txBody>
          <a:bodyPr>
            <a:normAutofit/>
          </a:bodyPr>
          <a:lstStyle/>
          <a:p>
            <a:r>
              <a:rPr lang="pt-PT" sz="2800" b="1" dirty="0" err="1">
                <a:solidFill>
                  <a:srgbClr val="0070C0"/>
                </a:solidFill>
                <a:latin typeface="Consolas" panose="020B0609020204030204" pitchFamily="49" charset="0"/>
              </a:rPr>
              <a:t>Literature</a:t>
            </a:r>
            <a:r>
              <a:rPr lang="pt-PT" sz="2800" b="1" dirty="0">
                <a:solidFill>
                  <a:srgbClr val="0070C0"/>
                </a:solidFill>
                <a:latin typeface="Consolas" panose="020B0609020204030204" pitchFamily="49" charset="0"/>
              </a:rPr>
              <a:t> </a:t>
            </a:r>
            <a:r>
              <a:rPr lang="pt-PT" sz="2800" b="1" dirty="0" err="1">
                <a:solidFill>
                  <a:srgbClr val="0070C0"/>
                </a:solidFill>
                <a:latin typeface="Consolas" panose="020B0609020204030204" pitchFamily="49" charset="0"/>
              </a:rPr>
              <a:t>Review</a:t>
            </a:r>
            <a:endParaRPr lang="pt-PT" sz="2800" b="1" dirty="0">
              <a:solidFill>
                <a:srgbClr val="0070C0"/>
              </a:solidFill>
              <a:latin typeface="Consolas" panose="020B0609020204030204" pitchFamily="49" charset="0"/>
            </a:endParaRPr>
          </a:p>
        </p:txBody>
      </p:sp>
      <p:pic>
        <p:nvPicPr>
          <p:cNvPr id="4" name="Picture 2" descr="Uma imagem com texto, captura de ecrã, Tipo de letra, Gráficos&#10;&#10;Descrição gerada automaticamente">
            <a:extLst>
              <a:ext uri="{FF2B5EF4-FFF2-40B4-BE49-F238E27FC236}">
                <a16:creationId xmlns:a16="http://schemas.microsoft.com/office/drawing/2014/main" id="{73CFA997-C3B4-E22D-0B7F-2E79C2FC01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2841" y="-55162"/>
            <a:ext cx="2349159" cy="641350"/>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a:extLst>
              <a:ext uri="{FF2B5EF4-FFF2-40B4-BE49-F238E27FC236}">
                <a16:creationId xmlns:a16="http://schemas.microsoft.com/office/drawing/2014/main" id="{2FB1D79A-CE77-EC59-D7C4-116D1B59239D}"/>
              </a:ext>
            </a:extLst>
          </p:cNvPr>
          <p:cNvPicPr>
            <a:picLocks noChangeAspect="1"/>
          </p:cNvPicPr>
          <p:nvPr/>
        </p:nvPicPr>
        <p:blipFill>
          <a:blip r:embed="rId4"/>
          <a:stretch>
            <a:fillRect/>
          </a:stretch>
        </p:blipFill>
        <p:spPr>
          <a:xfrm>
            <a:off x="6834999" y="4286441"/>
            <a:ext cx="4982934" cy="1002260"/>
          </a:xfrm>
          <a:prstGeom prst="rect">
            <a:avLst/>
          </a:prstGeom>
        </p:spPr>
      </p:pic>
      <p:sp>
        <p:nvSpPr>
          <p:cNvPr id="10" name="CaixaDeTexto 9">
            <a:extLst>
              <a:ext uri="{FF2B5EF4-FFF2-40B4-BE49-F238E27FC236}">
                <a16:creationId xmlns:a16="http://schemas.microsoft.com/office/drawing/2014/main" id="{17BBB24F-CF1D-28EE-5FF8-F52998302019}"/>
              </a:ext>
            </a:extLst>
          </p:cNvPr>
          <p:cNvSpPr txBox="1"/>
          <p:nvPr/>
        </p:nvSpPr>
        <p:spPr>
          <a:xfrm>
            <a:off x="601905" y="1731281"/>
            <a:ext cx="5958349"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Corbel" panose="020B0503020204020204" pitchFamily="34" charset="0"/>
              </a:rPr>
              <a:t>Articles collected using </a:t>
            </a:r>
            <a:r>
              <a:rPr lang="en-US" sz="2000" b="1" dirty="0">
                <a:solidFill>
                  <a:schemeClr val="accent2"/>
                </a:solidFill>
                <a:latin typeface="Corbel" panose="020B0503020204020204" pitchFamily="34" charset="0"/>
              </a:rPr>
              <a:t>Systematic Literature Review</a:t>
            </a:r>
            <a:r>
              <a:rPr lang="en-US" sz="2000" dirty="0">
                <a:solidFill>
                  <a:schemeClr val="accent2"/>
                </a:solidFill>
                <a:latin typeface="Corbel" panose="020B0503020204020204" pitchFamily="34" charset="0"/>
              </a:rPr>
              <a:t> </a:t>
            </a:r>
            <a:r>
              <a:rPr lang="en-US" sz="2000" dirty="0">
                <a:latin typeface="Corbel" panose="020B0503020204020204" pitchFamily="34" charset="0"/>
              </a:rPr>
              <a:t>using Parsifal</a:t>
            </a:r>
            <a:r>
              <a:rPr lang="en-US" sz="2000" dirty="0">
                <a:solidFill>
                  <a:schemeClr val="accent2"/>
                </a:solidFill>
                <a:latin typeface="Corbel" panose="020B0503020204020204" pitchFamily="34" charset="0"/>
              </a:rPr>
              <a:t>.</a:t>
            </a:r>
            <a:endParaRPr lang="en-US" sz="2000" dirty="0">
              <a:latin typeface="Corbel" panose="020B0503020204020204" pitchFamily="34" charset="0"/>
            </a:endParaRPr>
          </a:p>
          <a:p>
            <a:pPr marL="285750" indent="-285750">
              <a:buFont typeface="Arial" panose="020B0604020202020204" pitchFamily="34" charset="0"/>
              <a:buChar char="•"/>
            </a:pPr>
            <a:r>
              <a:rPr lang="en-US" sz="2000" dirty="0">
                <a:latin typeface="Corbel" panose="020B0503020204020204" pitchFamily="34" charset="0"/>
              </a:rPr>
              <a:t>Search for works relevant to SDN and Vulnerability Detection and Mitigation.</a:t>
            </a:r>
          </a:p>
          <a:p>
            <a:pPr marL="285750" indent="-285750">
              <a:buFont typeface="Arial" panose="020B0604020202020204" pitchFamily="34" charset="0"/>
              <a:buChar char="•"/>
            </a:pPr>
            <a:r>
              <a:rPr lang="en-US" sz="2000" dirty="0">
                <a:latin typeface="Corbel" panose="020B0503020204020204" pitchFamily="34" charset="0"/>
              </a:rPr>
              <a:t>Analyzed </a:t>
            </a:r>
            <a:r>
              <a:rPr lang="en-US" sz="2000" b="1" dirty="0">
                <a:solidFill>
                  <a:schemeClr val="accent2"/>
                </a:solidFill>
                <a:latin typeface="Corbel" panose="020B0503020204020204" pitchFamily="34" charset="0"/>
              </a:rPr>
              <a:t>5% </a:t>
            </a:r>
            <a:r>
              <a:rPr lang="en-US" sz="2000" dirty="0">
                <a:latin typeface="Corbel" panose="020B0503020204020204" pitchFamily="34" charset="0"/>
              </a:rPr>
              <a:t>of the works, about </a:t>
            </a:r>
            <a:r>
              <a:rPr lang="en-US" sz="2000" b="1" dirty="0">
                <a:solidFill>
                  <a:schemeClr val="accent2"/>
                </a:solidFill>
                <a:latin typeface="Corbel" panose="020B0503020204020204" pitchFamily="34" charset="0"/>
              </a:rPr>
              <a:t>52</a:t>
            </a:r>
            <a:r>
              <a:rPr lang="en-US" sz="2000" dirty="0">
                <a:latin typeface="Corbel" panose="020B0503020204020204" pitchFamily="34" charset="0"/>
              </a:rPr>
              <a:t> papers.</a:t>
            </a:r>
            <a:endParaRPr lang="en-US" sz="2000" b="1" dirty="0">
              <a:solidFill>
                <a:schemeClr val="accent2"/>
              </a:solidFill>
              <a:latin typeface="Corbel" panose="020B0503020204020204" pitchFamily="34" charset="0"/>
            </a:endParaRPr>
          </a:p>
        </p:txBody>
      </p:sp>
      <p:pic>
        <p:nvPicPr>
          <p:cNvPr id="11" name="Imagem 10">
            <a:extLst>
              <a:ext uri="{FF2B5EF4-FFF2-40B4-BE49-F238E27FC236}">
                <a16:creationId xmlns:a16="http://schemas.microsoft.com/office/drawing/2014/main" id="{46F150B5-EC79-888A-F61F-968BB20FE9A0}"/>
              </a:ext>
            </a:extLst>
          </p:cNvPr>
          <p:cNvPicPr>
            <a:picLocks noChangeAspect="1"/>
          </p:cNvPicPr>
          <p:nvPr/>
        </p:nvPicPr>
        <p:blipFill>
          <a:blip r:embed="rId5"/>
          <a:srcRect t="10633"/>
          <a:stretch/>
        </p:blipFill>
        <p:spPr>
          <a:xfrm>
            <a:off x="601905" y="3822489"/>
            <a:ext cx="5812270" cy="2312094"/>
          </a:xfrm>
          <a:prstGeom prst="rect">
            <a:avLst/>
          </a:prstGeom>
        </p:spPr>
      </p:pic>
      <p:pic>
        <p:nvPicPr>
          <p:cNvPr id="13" name="Imagem 12">
            <a:extLst>
              <a:ext uri="{FF2B5EF4-FFF2-40B4-BE49-F238E27FC236}">
                <a16:creationId xmlns:a16="http://schemas.microsoft.com/office/drawing/2014/main" id="{C67ED87B-A53E-A7D4-44E0-EEE06599CB86}"/>
              </a:ext>
            </a:extLst>
          </p:cNvPr>
          <p:cNvPicPr>
            <a:picLocks noChangeAspect="1"/>
          </p:cNvPicPr>
          <p:nvPr/>
        </p:nvPicPr>
        <p:blipFill>
          <a:blip r:embed="rId6"/>
          <a:srcRect t="3668" r="4259"/>
          <a:stretch/>
        </p:blipFill>
        <p:spPr>
          <a:xfrm>
            <a:off x="6725265" y="818054"/>
            <a:ext cx="5202402" cy="2793197"/>
          </a:xfrm>
          <a:prstGeom prst="rect">
            <a:avLst/>
          </a:prstGeom>
        </p:spPr>
      </p:pic>
    </p:spTree>
    <p:extLst>
      <p:ext uri="{BB962C8B-B14F-4D97-AF65-F5344CB8AC3E}">
        <p14:creationId xmlns:p14="http://schemas.microsoft.com/office/powerpoint/2010/main" val="433841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24539-9D76-EBE5-7A89-321410BAD4E4}"/>
            </a:ext>
          </a:extLst>
        </p:cNvPr>
        <p:cNvGrpSpPr/>
        <p:nvPr/>
      </p:nvGrpSpPr>
      <p:grpSpPr>
        <a:xfrm>
          <a:off x="0" y="0"/>
          <a:ext cx="0" cy="0"/>
          <a:chOff x="0" y="0"/>
          <a:chExt cx="0" cy="0"/>
        </a:xfrm>
      </p:grpSpPr>
      <p:sp>
        <p:nvSpPr>
          <p:cNvPr id="2" name="Marcador de Posição do Número do Diapositivo 1">
            <a:extLst>
              <a:ext uri="{FF2B5EF4-FFF2-40B4-BE49-F238E27FC236}">
                <a16:creationId xmlns:a16="http://schemas.microsoft.com/office/drawing/2014/main" id="{A23CC698-CE38-04F5-07F4-7D0922645BF7}"/>
              </a:ext>
            </a:extLst>
          </p:cNvPr>
          <p:cNvSpPr>
            <a:spLocks noGrp="1"/>
          </p:cNvSpPr>
          <p:nvPr>
            <p:ph type="sldNum" sz="quarter" idx="12"/>
          </p:nvPr>
        </p:nvSpPr>
        <p:spPr/>
        <p:txBody>
          <a:bodyPr/>
          <a:lstStyle/>
          <a:p>
            <a:fld id="{4FAB73BC-B049-4115-A692-8D63A059BFB8}" type="slidenum">
              <a:rPr lang="en-US" smtClean="0"/>
              <a:pPr/>
              <a:t>9</a:t>
            </a:fld>
            <a:endParaRPr lang="en-US" dirty="0"/>
          </a:p>
        </p:txBody>
      </p:sp>
      <p:sp>
        <p:nvSpPr>
          <p:cNvPr id="3" name="Título 2">
            <a:extLst>
              <a:ext uri="{FF2B5EF4-FFF2-40B4-BE49-F238E27FC236}">
                <a16:creationId xmlns:a16="http://schemas.microsoft.com/office/drawing/2014/main" id="{59A17FF8-47E8-9B0F-2404-9719E2F79FD7}"/>
              </a:ext>
            </a:extLst>
          </p:cNvPr>
          <p:cNvSpPr>
            <a:spLocks noGrp="1"/>
          </p:cNvSpPr>
          <p:nvPr>
            <p:ph type="title" idx="4294967295"/>
          </p:nvPr>
        </p:nvSpPr>
        <p:spPr>
          <a:xfrm>
            <a:off x="498070" y="533400"/>
            <a:ext cx="10058400" cy="641350"/>
          </a:xfrm>
        </p:spPr>
        <p:txBody>
          <a:bodyPr>
            <a:normAutofit/>
          </a:bodyPr>
          <a:lstStyle/>
          <a:p>
            <a:r>
              <a:rPr lang="pt-PT" sz="2800" b="1" dirty="0" err="1">
                <a:solidFill>
                  <a:srgbClr val="0070C0"/>
                </a:solidFill>
                <a:latin typeface="Consolas" panose="020B0609020204030204" pitchFamily="49" charset="0"/>
              </a:rPr>
              <a:t>Literature</a:t>
            </a:r>
            <a:r>
              <a:rPr lang="pt-PT" sz="2800" b="1" dirty="0">
                <a:solidFill>
                  <a:srgbClr val="0070C0"/>
                </a:solidFill>
                <a:latin typeface="Consolas" panose="020B0609020204030204" pitchFamily="49" charset="0"/>
              </a:rPr>
              <a:t> </a:t>
            </a:r>
            <a:r>
              <a:rPr lang="pt-PT" sz="2800" b="1" dirty="0" err="1">
                <a:solidFill>
                  <a:srgbClr val="0070C0"/>
                </a:solidFill>
                <a:latin typeface="Consolas" panose="020B0609020204030204" pitchFamily="49" charset="0"/>
              </a:rPr>
              <a:t>Review</a:t>
            </a:r>
            <a:r>
              <a:rPr lang="pt-PT" sz="2800" b="1" dirty="0">
                <a:solidFill>
                  <a:srgbClr val="0070C0"/>
                </a:solidFill>
                <a:latin typeface="Consolas" panose="020B0609020204030204" pitchFamily="49" charset="0"/>
              </a:rPr>
              <a:t>: </a:t>
            </a:r>
            <a:r>
              <a:rPr lang="pt-PT" sz="2800" b="1" dirty="0" err="1">
                <a:solidFill>
                  <a:srgbClr val="0070C0"/>
                </a:solidFill>
                <a:latin typeface="Consolas" panose="020B0609020204030204" pitchFamily="49" charset="0"/>
              </a:rPr>
              <a:t>Detection</a:t>
            </a:r>
            <a:endParaRPr lang="pt-PT" sz="2800" b="1" dirty="0">
              <a:solidFill>
                <a:srgbClr val="0070C0"/>
              </a:solidFill>
              <a:latin typeface="Consolas" panose="020B0609020204030204" pitchFamily="49" charset="0"/>
            </a:endParaRPr>
          </a:p>
        </p:txBody>
      </p:sp>
      <p:pic>
        <p:nvPicPr>
          <p:cNvPr id="4" name="Picture 2" descr="Uma imagem com texto, captura de ecrã, Tipo de letra, Gráficos&#10;&#10;Descrição gerada automaticamente">
            <a:extLst>
              <a:ext uri="{FF2B5EF4-FFF2-40B4-BE49-F238E27FC236}">
                <a16:creationId xmlns:a16="http://schemas.microsoft.com/office/drawing/2014/main" id="{ED8F068A-0364-9648-4288-095F3185C3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2841" y="-55162"/>
            <a:ext cx="2349159" cy="64135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E49C3D0D-A10B-E5DC-49D4-FCDBF4776B40}"/>
              </a:ext>
            </a:extLst>
          </p:cNvPr>
          <p:cNvSpPr txBox="1"/>
          <p:nvPr/>
        </p:nvSpPr>
        <p:spPr>
          <a:xfrm>
            <a:off x="577952" y="1763312"/>
            <a:ext cx="11196733" cy="1938992"/>
          </a:xfrm>
          <a:prstGeom prst="rect">
            <a:avLst/>
          </a:prstGeom>
          <a:noFill/>
        </p:spPr>
        <p:txBody>
          <a:bodyPr wrap="square">
            <a:spAutoFit/>
          </a:bodyPr>
          <a:lstStyle/>
          <a:p>
            <a:pPr marL="342900" indent="-342900" algn="l">
              <a:buFont typeface="Arial" panose="020B0604020202020204" pitchFamily="34" charset="0"/>
              <a:buChar char="•"/>
            </a:pPr>
            <a:r>
              <a:rPr lang="pt-PT" sz="2400" dirty="0" err="1"/>
              <a:t>Few</a:t>
            </a:r>
            <a:r>
              <a:rPr lang="pt-PT" sz="2400" dirty="0"/>
              <a:t> </a:t>
            </a:r>
            <a:r>
              <a:rPr lang="pt-PT" sz="2400" dirty="0" err="1"/>
              <a:t>works</a:t>
            </a:r>
            <a:r>
              <a:rPr lang="pt-PT" sz="2400" dirty="0"/>
              <a:t> </a:t>
            </a:r>
            <a:r>
              <a:rPr lang="pt-PT" sz="2400" dirty="0" err="1"/>
              <a:t>focused</a:t>
            </a:r>
            <a:r>
              <a:rPr lang="pt-PT" sz="2400" dirty="0"/>
              <a:t> </a:t>
            </a:r>
            <a:r>
              <a:rPr lang="pt-PT" sz="2400" dirty="0" err="1"/>
              <a:t>on</a:t>
            </a:r>
            <a:r>
              <a:rPr lang="pt-PT" sz="2400" dirty="0"/>
              <a:t> </a:t>
            </a:r>
            <a:r>
              <a:rPr lang="pt-PT" sz="2400" b="1" dirty="0" err="1">
                <a:solidFill>
                  <a:schemeClr val="accent2"/>
                </a:solidFill>
              </a:rPr>
              <a:t>Vulnerability</a:t>
            </a:r>
            <a:r>
              <a:rPr lang="pt-PT" sz="2400" b="1" dirty="0">
                <a:solidFill>
                  <a:schemeClr val="accent2"/>
                </a:solidFill>
              </a:rPr>
              <a:t> </a:t>
            </a:r>
            <a:r>
              <a:rPr lang="pt-PT" sz="2400" b="1" dirty="0" err="1">
                <a:solidFill>
                  <a:schemeClr val="accent2"/>
                </a:solidFill>
              </a:rPr>
              <a:t>Assessment</a:t>
            </a:r>
            <a:r>
              <a:rPr lang="pt-PT" sz="2400" dirty="0"/>
              <a:t>.</a:t>
            </a:r>
          </a:p>
          <a:p>
            <a:pPr marL="342900" indent="-342900" algn="l">
              <a:buFont typeface="Arial" panose="020B0604020202020204" pitchFamily="34" charset="0"/>
              <a:buChar char="•"/>
            </a:pPr>
            <a:r>
              <a:rPr lang="en-US" sz="2400" dirty="0">
                <a:latin typeface="NimbusRomNo9L-Regu"/>
              </a:rPr>
              <a:t>Need to</a:t>
            </a:r>
            <a:r>
              <a:rPr lang="en-US" sz="2400" b="0" i="0" u="none" strike="noStrike" baseline="0" dirty="0">
                <a:latin typeface="NimbusRomNo9L-Regu"/>
              </a:rPr>
              <a:t> incorporate </a:t>
            </a:r>
            <a:r>
              <a:rPr lang="en-US" sz="2400" b="1" i="0" u="none" strike="noStrike" baseline="0" dirty="0">
                <a:solidFill>
                  <a:schemeClr val="accent2"/>
                </a:solidFill>
                <a:latin typeface="NimbusRomNo9L-Regu"/>
              </a:rPr>
              <a:t>active probing tools </a:t>
            </a:r>
            <a:r>
              <a:rPr lang="en-US" sz="2400" b="0" i="0" u="none" strike="noStrike" baseline="0" dirty="0">
                <a:latin typeface="NimbusRomNo9L-Regu"/>
              </a:rPr>
              <a:t>into </a:t>
            </a:r>
            <a:r>
              <a:rPr lang="en-US" sz="2400" b="0" i="0" u="none" strike="noStrike" baseline="0" dirty="0">
                <a:solidFill>
                  <a:schemeClr val="accent2"/>
                </a:solidFill>
                <a:latin typeface="NimbusRomNo9L-Regu"/>
              </a:rPr>
              <a:t>SDN</a:t>
            </a:r>
            <a:r>
              <a:rPr lang="en-US" sz="2400" b="0" i="0" u="none" strike="noStrike" baseline="0" dirty="0">
                <a:latin typeface="NimbusRomNo9L-Regu"/>
              </a:rPr>
              <a:t>.</a:t>
            </a:r>
          </a:p>
          <a:p>
            <a:pPr marL="342900" indent="-342900" algn="l">
              <a:buFont typeface="Arial" panose="020B0604020202020204" pitchFamily="34" charset="0"/>
              <a:buChar char="•"/>
            </a:pPr>
            <a:r>
              <a:rPr lang="en-US" sz="2400" dirty="0">
                <a:latin typeface="NimbusRomNo9L-Regu"/>
              </a:rPr>
              <a:t>Need to use </a:t>
            </a:r>
            <a:r>
              <a:rPr lang="en-US" sz="2400" b="1" dirty="0">
                <a:solidFill>
                  <a:schemeClr val="accent2"/>
                </a:solidFill>
                <a:latin typeface="NimbusRomNo9L-Regu"/>
              </a:rPr>
              <a:t>standardized risk indicators </a:t>
            </a:r>
            <a:r>
              <a:rPr lang="en-US" sz="2400" dirty="0">
                <a:latin typeface="NimbusRomNo9L-Regu"/>
              </a:rPr>
              <a:t>-&gt; difficulty in assessing the </a:t>
            </a:r>
            <a:r>
              <a:rPr lang="en-US" sz="2400" b="1" dirty="0">
                <a:solidFill>
                  <a:schemeClr val="accent2"/>
                </a:solidFill>
                <a:latin typeface="NimbusRomNo9L-Regu"/>
              </a:rPr>
              <a:t>severity</a:t>
            </a:r>
            <a:r>
              <a:rPr lang="en-US" sz="2400" dirty="0">
                <a:latin typeface="NimbusRomNo9L-Regu"/>
              </a:rPr>
              <a:t> of threats.</a:t>
            </a:r>
          </a:p>
          <a:p>
            <a:pPr marL="342900" indent="-342900" algn="l">
              <a:buFont typeface="Arial" panose="020B0604020202020204" pitchFamily="34" charset="0"/>
              <a:buChar char="•"/>
            </a:pPr>
            <a:r>
              <a:rPr lang="en-US" sz="2400" dirty="0">
                <a:latin typeface="NimbusRomNo9L-Regu"/>
              </a:rPr>
              <a:t>Total of </a:t>
            </a:r>
            <a:r>
              <a:rPr lang="en-US" sz="2400" b="1" dirty="0">
                <a:solidFill>
                  <a:schemeClr val="accent2"/>
                </a:solidFill>
                <a:latin typeface="NimbusRomNo9L-Regu"/>
              </a:rPr>
              <a:t>8</a:t>
            </a:r>
            <a:r>
              <a:rPr lang="en-US" sz="2400" dirty="0">
                <a:latin typeface="NimbusRomNo9L-Regu"/>
              </a:rPr>
              <a:t> papers.</a:t>
            </a:r>
          </a:p>
        </p:txBody>
      </p:sp>
      <p:pic>
        <p:nvPicPr>
          <p:cNvPr id="7" name="Imagem 6">
            <a:extLst>
              <a:ext uri="{FF2B5EF4-FFF2-40B4-BE49-F238E27FC236}">
                <a16:creationId xmlns:a16="http://schemas.microsoft.com/office/drawing/2014/main" id="{1C3B2085-6C2F-7A58-88A1-E7C19A25DE8C}"/>
              </a:ext>
            </a:extLst>
          </p:cNvPr>
          <p:cNvPicPr>
            <a:picLocks noChangeAspect="1"/>
          </p:cNvPicPr>
          <p:nvPr/>
        </p:nvPicPr>
        <p:blipFill>
          <a:blip r:embed="rId4"/>
          <a:srcRect t="22626"/>
          <a:stretch/>
        </p:blipFill>
        <p:spPr>
          <a:xfrm>
            <a:off x="1746073" y="4493203"/>
            <a:ext cx="7562391" cy="1666530"/>
          </a:xfrm>
          <a:prstGeom prst="rect">
            <a:avLst/>
          </a:prstGeom>
        </p:spPr>
      </p:pic>
      <p:sp>
        <p:nvSpPr>
          <p:cNvPr id="6" name="CaixaDeTexto 5">
            <a:extLst>
              <a:ext uri="{FF2B5EF4-FFF2-40B4-BE49-F238E27FC236}">
                <a16:creationId xmlns:a16="http://schemas.microsoft.com/office/drawing/2014/main" id="{23D24768-E53F-D670-54B0-09F4781229B6}"/>
              </a:ext>
            </a:extLst>
          </p:cNvPr>
          <p:cNvSpPr txBox="1"/>
          <p:nvPr/>
        </p:nvSpPr>
        <p:spPr>
          <a:xfrm>
            <a:off x="4016790" y="4071636"/>
            <a:ext cx="3020955" cy="369332"/>
          </a:xfrm>
          <a:prstGeom prst="rect">
            <a:avLst/>
          </a:prstGeom>
          <a:noFill/>
        </p:spPr>
        <p:txBody>
          <a:bodyPr wrap="none" rtlCol="0">
            <a:spAutoFit/>
          </a:bodyPr>
          <a:lstStyle/>
          <a:p>
            <a:r>
              <a:rPr lang="pt-PT" dirty="0" err="1">
                <a:latin typeface="Corbel" panose="020B0503020204020204" pitchFamily="34" charset="0"/>
              </a:rPr>
              <a:t>Detection</a:t>
            </a:r>
            <a:r>
              <a:rPr lang="pt-PT" dirty="0">
                <a:latin typeface="Corbel" panose="020B0503020204020204" pitchFamily="34" charset="0"/>
              </a:rPr>
              <a:t> </a:t>
            </a:r>
            <a:r>
              <a:rPr lang="pt-PT" dirty="0" err="1">
                <a:latin typeface="Corbel" panose="020B0503020204020204" pitchFamily="34" charset="0"/>
              </a:rPr>
              <a:t>Papers</a:t>
            </a:r>
            <a:r>
              <a:rPr lang="pt-PT" dirty="0">
                <a:latin typeface="Corbel" panose="020B0503020204020204" pitchFamily="34" charset="0"/>
              </a:rPr>
              <a:t> </a:t>
            </a:r>
            <a:r>
              <a:rPr lang="pt-PT" dirty="0" err="1">
                <a:latin typeface="Corbel" panose="020B0503020204020204" pitchFamily="34" charset="0"/>
              </a:rPr>
              <a:t>Comparison</a:t>
            </a:r>
            <a:endParaRPr lang="pt-PT" dirty="0">
              <a:latin typeface="Corbel" panose="020B0503020204020204" pitchFamily="34" charset="0"/>
            </a:endParaRPr>
          </a:p>
        </p:txBody>
      </p:sp>
    </p:spTree>
    <p:extLst>
      <p:ext uri="{BB962C8B-B14F-4D97-AF65-F5344CB8AC3E}">
        <p14:creationId xmlns:p14="http://schemas.microsoft.com/office/powerpoint/2010/main" val="482967950"/>
      </p:ext>
    </p:extLst>
  </p:cSld>
  <p:clrMapOvr>
    <a:masterClrMapping/>
  </p:clrMapOvr>
</p:sld>
</file>

<file path=ppt/theme/theme1.xml><?xml version="1.0" encoding="utf-8"?>
<a:theme xmlns:a="http://schemas.openxmlformats.org/drawingml/2006/main" name="Retrospetiva">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27d90ab1-227d-4857-a3e9-59f6fd4ddee8"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CF00C40C09AA924AB6C443E21CF7F7A9" ma:contentTypeVersion="13" ma:contentTypeDescription="Criar um novo documento." ma:contentTypeScope="" ma:versionID="7755ada41d8c311545bb779731d976fd">
  <xsd:schema xmlns:xsd="http://www.w3.org/2001/XMLSchema" xmlns:xs="http://www.w3.org/2001/XMLSchema" xmlns:p="http://schemas.microsoft.com/office/2006/metadata/properties" xmlns:ns3="27d90ab1-227d-4857-a3e9-59f6fd4ddee8" xmlns:ns4="f15311cc-d1de-4e58-93f8-eb4df37a162e" targetNamespace="http://schemas.microsoft.com/office/2006/metadata/properties" ma:root="true" ma:fieldsID="ae55455ea80f5bb94e351c8538992df6" ns3:_="" ns4:_="">
    <xsd:import namespace="27d90ab1-227d-4857-a3e9-59f6fd4ddee8"/>
    <xsd:import namespace="f15311cc-d1de-4e58-93f8-eb4df37a162e"/>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ObjectDetectorVersions" minOccurs="0"/>
                <xsd:element ref="ns3:_activity" minOccurs="0"/>
                <xsd:element ref="ns3:MediaServiceSearchProperties" minOccurs="0"/>
                <xsd:element ref="ns3:MediaServiceSystemTags" minOccurs="0"/>
                <xsd:element ref="ns3:MediaServiceOCR"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7d90ab1-227d-4857-a3e9-59f6fd4ddee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_activity" ma:index="14" nillable="true" ma:displayName="_activity" ma:hidden="true" ma:internalName="_activity">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SystemTags" ma:index="16" nillable="true" ma:displayName="MediaServiceSystemTags" ma:hidden="true" ma:internalName="MediaServiceSystemTags" ma:readOnly="true">
      <xsd:simpleType>
        <xsd:restriction base="dms:Note"/>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15311cc-d1de-4e58-93f8-eb4df37a162e" elementFormDefault="qualified">
    <xsd:import namespace="http://schemas.microsoft.com/office/2006/documentManagement/types"/>
    <xsd:import namespace="http://schemas.microsoft.com/office/infopath/2007/PartnerControls"/>
    <xsd:element name="SharedWithUsers" ma:index="10" nillable="true" ma:displayName="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hes de Partilhado Com" ma:internalName="SharedWithDetails" ma:readOnly="true">
      <xsd:simpleType>
        <xsd:restriction base="dms:Note">
          <xsd:maxLength value="255"/>
        </xsd:restriction>
      </xsd:simpleType>
    </xsd:element>
    <xsd:element name="SharingHintHash" ma:index="12" nillable="true" ma:displayName="Hash de Sugestão de Partilha"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155A78E-17BE-414A-8D4C-7BBFF37DD592}">
  <ds:schemaRefs>
    <ds:schemaRef ds:uri="http://schemas.openxmlformats.org/package/2006/metadata/core-properties"/>
    <ds:schemaRef ds:uri="f15311cc-d1de-4e58-93f8-eb4df37a162e"/>
    <ds:schemaRef ds:uri="http://purl.org/dc/dcmitype/"/>
    <ds:schemaRef ds:uri="http://purl.org/dc/terms/"/>
    <ds:schemaRef ds:uri="http://www.w3.org/XML/1998/namespace"/>
    <ds:schemaRef ds:uri="http://schemas.microsoft.com/office/2006/documentManagement/types"/>
    <ds:schemaRef ds:uri="http://schemas.microsoft.com/office/2006/metadata/properties"/>
    <ds:schemaRef ds:uri="http://schemas.microsoft.com/office/infopath/2007/PartnerControls"/>
    <ds:schemaRef ds:uri="27d90ab1-227d-4857-a3e9-59f6fd4ddee8"/>
    <ds:schemaRef ds:uri="http://purl.org/dc/elements/1.1/"/>
  </ds:schemaRefs>
</ds:datastoreItem>
</file>

<file path=customXml/itemProps2.xml><?xml version="1.0" encoding="utf-8"?>
<ds:datastoreItem xmlns:ds="http://schemas.openxmlformats.org/officeDocument/2006/customXml" ds:itemID="{817377F1-A34E-4B7B-9AC9-83C5DC5871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7d90ab1-227d-4857-a3e9-59f6fd4ddee8"/>
    <ds:schemaRef ds:uri="f15311cc-d1de-4e58-93f8-eb4df37a162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B5A9701-D185-4242-A5C4-CF349F1E994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Retrospect</Template>
  <TotalTime>3654</TotalTime>
  <Words>3747</Words>
  <Application>Microsoft Office PowerPoint</Application>
  <PresentationFormat>Ecrã Panorâmico</PresentationFormat>
  <Paragraphs>371</Paragraphs>
  <Slides>28</Slides>
  <Notes>27</Notes>
  <HiddenSlides>1</HiddenSlides>
  <MMClips>0</MMClips>
  <ScaleCrop>false</ScaleCrop>
  <HeadingPairs>
    <vt:vector size="6" baseType="variant">
      <vt:variant>
        <vt:lpstr>Tipos de letra usados</vt:lpstr>
      </vt:variant>
      <vt:variant>
        <vt:i4>9</vt:i4>
      </vt:variant>
      <vt:variant>
        <vt:lpstr>Tema</vt:lpstr>
      </vt:variant>
      <vt:variant>
        <vt:i4>1</vt:i4>
      </vt:variant>
      <vt:variant>
        <vt:lpstr>Títulos dos diapositivos</vt:lpstr>
      </vt:variant>
      <vt:variant>
        <vt:i4>28</vt:i4>
      </vt:variant>
    </vt:vector>
  </HeadingPairs>
  <TitlesOfParts>
    <vt:vector size="38" baseType="lpstr">
      <vt:lpstr>Aptos</vt:lpstr>
      <vt:lpstr>Arial</vt:lpstr>
      <vt:lpstr>Calibri</vt:lpstr>
      <vt:lpstr>Calibri Light</vt:lpstr>
      <vt:lpstr>Consolas</vt:lpstr>
      <vt:lpstr>Corbel</vt:lpstr>
      <vt:lpstr>NimbusRomNo9L-Regu</vt:lpstr>
      <vt:lpstr>Open Sans</vt:lpstr>
      <vt:lpstr>Wingdings</vt:lpstr>
      <vt:lpstr>Retrospetiva</vt:lpstr>
      <vt:lpstr>Proactive Discovery and Mitigation of Security Vulnerabilities Leveraged by Software-Defined Networks</vt:lpstr>
      <vt:lpstr>Apresentação do PowerPoint</vt:lpstr>
      <vt:lpstr>Context and Motivation</vt:lpstr>
      <vt:lpstr>Apresentação do PowerPoint</vt:lpstr>
      <vt:lpstr>Problem Statement</vt:lpstr>
      <vt:lpstr>Objectives</vt:lpstr>
      <vt:lpstr>Research Questions</vt:lpstr>
      <vt:lpstr>Literature Review</vt:lpstr>
      <vt:lpstr>Literature Review: Detection</vt:lpstr>
      <vt:lpstr>Literature Review: Mitigation - Data Plane</vt:lpstr>
      <vt:lpstr>Literature Review: Mitigation – Control Plane</vt:lpstr>
      <vt:lpstr>Architecture Design</vt:lpstr>
      <vt:lpstr>Architecture Design</vt:lpstr>
      <vt:lpstr>Implementation</vt:lpstr>
      <vt:lpstr>Implementation</vt:lpstr>
      <vt:lpstr>Apresentação do PowerPoint</vt:lpstr>
      <vt:lpstr>Implementation</vt:lpstr>
      <vt:lpstr>Implementation</vt:lpstr>
      <vt:lpstr>Apresentação do PowerPoint</vt:lpstr>
      <vt:lpstr>Experimental Setup</vt:lpstr>
      <vt:lpstr>Results</vt:lpstr>
      <vt:lpstr>Results</vt:lpstr>
      <vt:lpstr>Results</vt:lpstr>
      <vt:lpstr>Results</vt:lpstr>
      <vt:lpstr>Results</vt:lpstr>
      <vt:lpstr>Conclusions</vt:lpstr>
      <vt:lpstr>Future Work</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João Francisco Polónio</dc:creator>
  <cp:lastModifiedBy>João Polónio</cp:lastModifiedBy>
  <cp:revision>140</cp:revision>
  <dcterms:created xsi:type="dcterms:W3CDTF">2024-11-13T18:15:06Z</dcterms:created>
  <dcterms:modified xsi:type="dcterms:W3CDTF">2024-12-10T14:20:27Z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0x010100CF00C40C09AA924AB6C443E21CF7F7A9</vt:lpwstr>
  </property>
</Properties>
</file>